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3"/>
  </p:notesMasterIdLst>
  <p:sldIdLst>
    <p:sldId id="256" r:id="rId2"/>
    <p:sldId id="258" r:id="rId3"/>
    <p:sldId id="317" r:id="rId4"/>
    <p:sldId id="261" r:id="rId5"/>
    <p:sldId id="319" r:id="rId6"/>
    <p:sldId id="292" r:id="rId7"/>
    <p:sldId id="264" r:id="rId8"/>
    <p:sldId id="262" r:id="rId9"/>
    <p:sldId id="263" r:id="rId10"/>
    <p:sldId id="318" r:id="rId11"/>
    <p:sldId id="322" r:id="rId12"/>
    <p:sldId id="323" r:id="rId13"/>
    <p:sldId id="324" r:id="rId14"/>
    <p:sldId id="325" r:id="rId15"/>
    <p:sldId id="268" r:id="rId16"/>
    <p:sldId id="269" r:id="rId17"/>
    <p:sldId id="294" r:id="rId18"/>
    <p:sldId id="326" r:id="rId19"/>
    <p:sldId id="314" r:id="rId20"/>
    <p:sldId id="331" r:id="rId21"/>
    <p:sldId id="315" r:id="rId22"/>
    <p:sldId id="316" r:id="rId23"/>
    <p:sldId id="327" r:id="rId24"/>
    <p:sldId id="328" r:id="rId25"/>
    <p:sldId id="329" r:id="rId26"/>
    <p:sldId id="330" r:id="rId27"/>
    <p:sldId id="295" r:id="rId28"/>
    <p:sldId id="308" r:id="rId29"/>
    <p:sldId id="296" r:id="rId30"/>
    <p:sldId id="297" r:id="rId31"/>
    <p:sldId id="332" r:id="rId32"/>
    <p:sldId id="333" r:id="rId33"/>
    <p:sldId id="274" r:id="rId34"/>
    <p:sldId id="275" r:id="rId35"/>
    <p:sldId id="334" r:id="rId36"/>
    <p:sldId id="335" r:id="rId37"/>
    <p:sldId id="337" r:id="rId38"/>
    <p:sldId id="336" r:id="rId39"/>
    <p:sldId id="310" r:id="rId40"/>
    <p:sldId id="311" r:id="rId41"/>
    <p:sldId id="320" r:id="rId42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0C0"/>
    <a:srgbClr val="3A729A"/>
    <a:srgbClr val="FFFFF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892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112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C33F27-93CF-4BDB-A33E-1CEB184A4CC8}" type="datetimeFigureOut">
              <a:rPr lang="ko-KR" altLang="en-US" smtClean="0"/>
              <a:t>2019-03-28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30746D-3E60-4A3C-859D-DB47092FCC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83367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B44B81-7631-457E-A596-491E28653BED}" type="datetimeFigureOut">
              <a:rPr lang="ko-KR" altLang="en-US" smtClean="0"/>
              <a:t>2019-03-28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30F92-EF56-4D5F-BF15-BE6C1AE3B6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99104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B44B81-7631-457E-A596-491E28653BED}" type="datetimeFigureOut">
              <a:rPr lang="ko-KR" altLang="en-US" smtClean="0"/>
              <a:t>2019-03-28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30F92-EF56-4D5F-BF15-BE6C1AE3B6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A645B8A9-F032-9249-91D4-367D0133044C}"/>
              </a:ext>
            </a:extLst>
          </p:cNvPr>
          <p:cNvSpPr txBox="1">
            <a:spLocks/>
          </p:cNvSpPr>
          <p:nvPr userDrawn="1"/>
        </p:nvSpPr>
        <p:spPr>
          <a:xfrm>
            <a:off x="7055069" y="0"/>
            <a:ext cx="2088931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ctr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dirty="0"/>
              <a:t>Lab #3: Tower </a:t>
            </a:r>
            <a:fld id="{87CFE18E-07C2-3442-B4E9-C96589D8C28E}" type="slidenum">
              <a:rPr kumimoji="1" lang="ko-KR" altLang="en-US" sz="1600" smtClean="0">
                <a:solidFill>
                  <a:schemeClr val="accent1"/>
                </a:solidFill>
              </a:rPr>
              <a:pPr/>
              <a:t>‹#›</a:t>
            </a:fld>
            <a:endParaRPr kumimoji="1" lang="ko-KR" altLang="en-US" sz="1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92530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B44B81-7631-457E-A596-491E28653BED}" type="datetimeFigureOut">
              <a:rPr lang="ko-KR" altLang="en-US" smtClean="0"/>
              <a:t>2019-03-28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30F92-EF56-4D5F-BF15-BE6C1AE3B6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A645B8A9-F032-9249-91D4-367D0133044C}"/>
              </a:ext>
            </a:extLst>
          </p:cNvPr>
          <p:cNvSpPr txBox="1">
            <a:spLocks/>
          </p:cNvSpPr>
          <p:nvPr userDrawn="1"/>
        </p:nvSpPr>
        <p:spPr>
          <a:xfrm>
            <a:off x="7055069" y="0"/>
            <a:ext cx="2088931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ctr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dirty="0"/>
              <a:t>Lab #3: Tower </a:t>
            </a:r>
            <a:fld id="{87CFE18E-07C2-3442-B4E9-C96589D8C28E}" type="slidenum">
              <a:rPr kumimoji="1" lang="ko-KR" altLang="en-US" sz="1600" smtClean="0">
                <a:solidFill>
                  <a:schemeClr val="accent1"/>
                </a:solidFill>
              </a:rPr>
              <a:pPr/>
              <a:t>‹#›</a:t>
            </a:fld>
            <a:endParaRPr kumimoji="1" lang="ko-KR" altLang="en-US" sz="1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06696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B44B81-7631-457E-A596-491E28653BED}" type="datetimeFigureOut">
              <a:rPr lang="ko-KR" altLang="en-US" smtClean="0"/>
              <a:t>2019-03-28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30F92-EF56-4D5F-BF15-BE6C1AE3B6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A645B8A9-F032-9249-91D4-367D0133044C}"/>
              </a:ext>
            </a:extLst>
          </p:cNvPr>
          <p:cNvSpPr txBox="1">
            <a:spLocks/>
          </p:cNvSpPr>
          <p:nvPr userDrawn="1"/>
        </p:nvSpPr>
        <p:spPr>
          <a:xfrm>
            <a:off x="7062651" y="0"/>
            <a:ext cx="2081349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ctr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dirty="0"/>
              <a:t>Lab #3: Tower  </a:t>
            </a:r>
            <a:fld id="{87CFE18E-07C2-3442-B4E9-C96589D8C28E}" type="slidenum">
              <a:rPr kumimoji="1" lang="ko-KR" altLang="en-US" sz="1600" smtClean="0">
                <a:solidFill>
                  <a:schemeClr val="accent1"/>
                </a:solidFill>
              </a:rPr>
              <a:pPr/>
              <a:t>‹#›</a:t>
            </a:fld>
            <a:endParaRPr kumimoji="1" lang="ko-KR" altLang="en-US" sz="1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06033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B44B81-7631-457E-A596-491E28653BED}" type="datetimeFigureOut">
              <a:rPr lang="ko-KR" altLang="en-US" smtClean="0"/>
              <a:t>2019-03-28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30F92-EF56-4D5F-BF15-BE6C1AE3B6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A645B8A9-F032-9249-91D4-367D0133044C}"/>
              </a:ext>
            </a:extLst>
          </p:cNvPr>
          <p:cNvSpPr txBox="1">
            <a:spLocks/>
          </p:cNvSpPr>
          <p:nvPr userDrawn="1"/>
        </p:nvSpPr>
        <p:spPr>
          <a:xfrm>
            <a:off x="7055069" y="0"/>
            <a:ext cx="2088931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ctr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dirty="0"/>
              <a:t>Lab #3: Tower </a:t>
            </a:r>
            <a:fld id="{87CFE18E-07C2-3442-B4E9-C96589D8C28E}" type="slidenum">
              <a:rPr kumimoji="1" lang="ko-KR" altLang="en-US" sz="1600" smtClean="0">
                <a:solidFill>
                  <a:schemeClr val="accent1"/>
                </a:solidFill>
              </a:rPr>
              <a:pPr/>
              <a:t>‹#›</a:t>
            </a:fld>
            <a:endParaRPr kumimoji="1" lang="ko-KR" altLang="en-US" sz="1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30235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B44B81-7631-457E-A596-491E28653BED}" type="datetimeFigureOut">
              <a:rPr lang="ko-KR" altLang="en-US" smtClean="0"/>
              <a:t>2019-03-28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30F92-EF56-4D5F-BF15-BE6C1AE3B6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A645B8A9-F032-9249-91D4-367D0133044C}"/>
              </a:ext>
            </a:extLst>
          </p:cNvPr>
          <p:cNvSpPr txBox="1">
            <a:spLocks/>
          </p:cNvSpPr>
          <p:nvPr userDrawn="1"/>
        </p:nvSpPr>
        <p:spPr>
          <a:xfrm>
            <a:off x="7055069" y="0"/>
            <a:ext cx="2088931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ctr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dirty="0"/>
              <a:t>Lab #3: Tower </a:t>
            </a:r>
            <a:fld id="{87CFE18E-07C2-3442-B4E9-C96589D8C28E}" type="slidenum">
              <a:rPr kumimoji="1" lang="ko-KR" altLang="en-US" sz="1600" smtClean="0">
                <a:solidFill>
                  <a:schemeClr val="accent1"/>
                </a:solidFill>
              </a:rPr>
              <a:pPr/>
              <a:t>‹#›</a:t>
            </a:fld>
            <a:endParaRPr kumimoji="1" lang="ko-KR" altLang="en-US" sz="1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55639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B44B81-7631-457E-A596-491E28653BED}" type="datetimeFigureOut">
              <a:rPr lang="ko-KR" altLang="en-US" smtClean="0"/>
              <a:t>2019-03-28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30F92-EF56-4D5F-BF15-BE6C1AE3B6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A645B8A9-F032-9249-91D4-367D0133044C}"/>
              </a:ext>
            </a:extLst>
          </p:cNvPr>
          <p:cNvSpPr txBox="1">
            <a:spLocks/>
          </p:cNvSpPr>
          <p:nvPr userDrawn="1"/>
        </p:nvSpPr>
        <p:spPr>
          <a:xfrm>
            <a:off x="7055069" y="0"/>
            <a:ext cx="2088931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ctr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dirty="0"/>
              <a:t>Lab #3: Tower </a:t>
            </a:r>
            <a:fld id="{87CFE18E-07C2-3442-B4E9-C96589D8C28E}" type="slidenum">
              <a:rPr kumimoji="1" lang="ko-KR" altLang="en-US" sz="1600" smtClean="0">
                <a:solidFill>
                  <a:schemeClr val="accent1"/>
                </a:solidFill>
              </a:rPr>
              <a:pPr/>
              <a:t>‹#›</a:t>
            </a:fld>
            <a:endParaRPr kumimoji="1" lang="ko-KR" altLang="en-US" sz="1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02568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B44B81-7631-457E-A596-491E28653BED}" type="datetimeFigureOut">
              <a:rPr lang="ko-KR" altLang="en-US" smtClean="0"/>
              <a:t>2019-03-28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30F92-EF56-4D5F-BF15-BE6C1AE3B6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45B8A9-F032-9249-91D4-367D0133044C}"/>
              </a:ext>
            </a:extLst>
          </p:cNvPr>
          <p:cNvSpPr txBox="1">
            <a:spLocks/>
          </p:cNvSpPr>
          <p:nvPr userDrawn="1"/>
        </p:nvSpPr>
        <p:spPr>
          <a:xfrm>
            <a:off x="7055069" y="0"/>
            <a:ext cx="2088931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ctr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dirty="0"/>
              <a:t>Lab #3: Tower </a:t>
            </a:r>
            <a:fld id="{87CFE18E-07C2-3442-B4E9-C96589D8C28E}" type="slidenum">
              <a:rPr kumimoji="1" lang="ko-KR" altLang="en-US" sz="1600" smtClean="0">
                <a:solidFill>
                  <a:schemeClr val="accent1"/>
                </a:solidFill>
              </a:rPr>
              <a:pPr/>
              <a:t>‹#›</a:t>
            </a:fld>
            <a:endParaRPr kumimoji="1" lang="ko-KR" altLang="en-US" sz="1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16887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B44B81-7631-457E-A596-491E28653BED}" type="datetimeFigureOut">
              <a:rPr lang="ko-KR" altLang="en-US" smtClean="0"/>
              <a:t>2019-03-28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30F92-EF56-4D5F-BF15-BE6C1AE3B6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A645B8A9-F032-9249-91D4-367D0133044C}"/>
              </a:ext>
            </a:extLst>
          </p:cNvPr>
          <p:cNvSpPr txBox="1">
            <a:spLocks/>
          </p:cNvSpPr>
          <p:nvPr userDrawn="1"/>
        </p:nvSpPr>
        <p:spPr>
          <a:xfrm>
            <a:off x="7055069" y="0"/>
            <a:ext cx="2088931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ctr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dirty="0"/>
              <a:t>Lab #3: Tower </a:t>
            </a:r>
            <a:fld id="{87CFE18E-07C2-3442-B4E9-C96589D8C28E}" type="slidenum">
              <a:rPr kumimoji="1" lang="ko-KR" altLang="en-US" sz="1600" smtClean="0">
                <a:solidFill>
                  <a:schemeClr val="accent1"/>
                </a:solidFill>
              </a:rPr>
              <a:pPr/>
              <a:t>‹#›</a:t>
            </a:fld>
            <a:endParaRPr kumimoji="1" lang="ko-KR" altLang="en-US" sz="1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15126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B44B81-7631-457E-A596-491E28653BED}" type="datetimeFigureOut">
              <a:rPr lang="ko-KR" altLang="en-US" smtClean="0"/>
              <a:t>2019-03-28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30F92-EF56-4D5F-BF15-BE6C1AE3B6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A645B8A9-F032-9249-91D4-367D0133044C}"/>
              </a:ext>
            </a:extLst>
          </p:cNvPr>
          <p:cNvSpPr txBox="1">
            <a:spLocks/>
          </p:cNvSpPr>
          <p:nvPr userDrawn="1"/>
        </p:nvSpPr>
        <p:spPr>
          <a:xfrm>
            <a:off x="7055069" y="0"/>
            <a:ext cx="2088931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ctr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dirty="0"/>
              <a:t>Lab #3: Tower </a:t>
            </a:r>
            <a:fld id="{87CFE18E-07C2-3442-B4E9-C96589D8C28E}" type="slidenum">
              <a:rPr kumimoji="1" lang="ko-KR" altLang="en-US" sz="1600" smtClean="0">
                <a:solidFill>
                  <a:schemeClr val="accent1"/>
                </a:solidFill>
              </a:rPr>
              <a:pPr/>
              <a:t>‹#›</a:t>
            </a:fld>
            <a:endParaRPr kumimoji="1" lang="ko-KR" altLang="en-US" sz="1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04900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B44B81-7631-457E-A596-491E28653BED}" type="datetimeFigureOut">
              <a:rPr lang="ko-KR" altLang="en-US" smtClean="0"/>
              <a:t>2019-03-28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30F92-EF56-4D5F-BF15-BE6C1AE3B6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A645B8A9-F032-9249-91D4-367D0133044C}"/>
              </a:ext>
            </a:extLst>
          </p:cNvPr>
          <p:cNvSpPr txBox="1">
            <a:spLocks/>
          </p:cNvSpPr>
          <p:nvPr userDrawn="1"/>
        </p:nvSpPr>
        <p:spPr>
          <a:xfrm>
            <a:off x="7055069" y="0"/>
            <a:ext cx="2088931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ctr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dirty="0"/>
              <a:t>Lab #3: Tower </a:t>
            </a:r>
            <a:fld id="{87CFE18E-07C2-3442-B4E9-C96589D8C28E}" type="slidenum">
              <a:rPr kumimoji="1" lang="ko-KR" altLang="en-US" sz="1600" smtClean="0">
                <a:solidFill>
                  <a:schemeClr val="accent1"/>
                </a:solidFill>
              </a:rPr>
              <a:pPr/>
              <a:t>‹#›</a:t>
            </a:fld>
            <a:endParaRPr kumimoji="1" lang="ko-KR" altLang="en-US" sz="1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66859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B44B81-7631-457E-A596-491E28653BED}" type="datetimeFigureOut">
              <a:rPr lang="ko-KR" altLang="en-US" smtClean="0"/>
              <a:t>2019-03-28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630F92-EF56-4D5F-BF15-BE6C1AE3B6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47225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svg"/><Relationship Id="rId7" Type="http://schemas.openxmlformats.org/officeDocument/2006/relationships/image" Target="../media/image5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jpeg"/><Relationship Id="rId4" Type="http://schemas.openxmlformats.org/officeDocument/2006/relationships/image" Target="../media/image55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svg"/><Relationship Id="rId7" Type="http://schemas.openxmlformats.org/officeDocument/2006/relationships/image" Target="../media/image69.sv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svg"/><Relationship Id="rId4" Type="http://schemas.openxmlformats.org/officeDocument/2006/relationships/image" Target="../media/image6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jpeg"/><Relationship Id="rId5" Type="http://schemas.openxmlformats.org/officeDocument/2006/relationships/image" Target="../media/image73.png"/><Relationship Id="rId4" Type="http://schemas.openxmlformats.org/officeDocument/2006/relationships/image" Target="../media/image72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13" Type="http://schemas.openxmlformats.org/officeDocument/2006/relationships/image" Target="../media/image84.png"/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12" Type="http://schemas.openxmlformats.org/officeDocument/2006/relationships/image" Target="../media/image83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11" Type="http://schemas.openxmlformats.org/officeDocument/2006/relationships/image" Target="../media/image24.gif"/><Relationship Id="rId5" Type="http://schemas.openxmlformats.org/officeDocument/2006/relationships/image" Target="../media/image77.png"/><Relationship Id="rId15" Type="http://schemas.openxmlformats.org/officeDocument/2006/relationships/image" Target="../media/image86.jpeg"/><Relationship Id="rId10" Type="http://schemas.openxmlformats.org/officeDocument/2006/relationships/image" Target="../media/image82.png"/><Relationship Id="rId4" Type="http://schemas.openxmlformats.org/officeDocument/2006/relationships/image" Target="../media/image76.png"/><Relationship Id="rId9" Type="http://schemas.openxmlformats.org/officeDocument/2006/relationships/image" Target="../media/image81.png"/><Relationship Id="rId14" Type="http://schemas.openxmlformats.org/officeDocument/2006/relationships/image" Target="../media/image8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6.png"/><Relationship Id="rId4" Type="http://schemas.openxmlformats.org/officeDocument/2006/relationships/image" Target="../media/image72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gif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image" Target="../media/image13.png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jpeg"/><Relationship Id="rId15" Type="http://schemas.openxmlformats.org/officeDocument/2006/relationships/image" Target="../media/image2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6.png"/><Relationship Id="rId7" Type="http://schemas.openxmlformats.org/officeDocument/2006/relationships/image" Target="../media/image39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50.png"/><Relationship Id="rId9" Type="http://schemas.openxmlformats.org/officeDocument/2006/relationships/image" Target="../media/image4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tiff"/><Relationship Id="rId2" Type="http://schemas.openxmlformats.org/officeDocument/2006/relationships/image" Target="../media/image50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5">
            <a:extLst>
              <a:ext uri="{FF2B5EF4-FFF2-40B4-BE49-F238E27FC236}">
                <a16:creationId xmlns:a16="http://schemas.microsoft.com/office/drawing/2014/main" id="{5CAE70D6-2522-DA46-AB0D-F910E82DBB24}"/>
              </a:ext>
            </a:extLst>
          </p:cNvPr>
          <p:cNvSpPr txBox="1">
            <a:spLocks/>
          </p:cNvSpPr>
          <p:nvPr/>
        </p:nvSpPr>
        <p:spPr>
          <a:xfrm>
            <a:off x="0" y="885809"/>
            <a:ext cx="9143999" cy="244951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5400" dirty="0">
                <a:solidFill>
                  <a:srgbClr val="3333FF"/>
                </a:solidFill>
                <a:latin typeface="+mj-ea"/>
              </a:rPr>
              <a:t>Computer Systems</a:t>
            </a:r>
          </a:p>
          <a:p>
            <a:pPr latinLnBrk="0"/>
            <a:r>
              <a:rPr lang="en-US" altLang="ko-KR" sz="5400" dirty="0">
                <a:solidFill>
                  <a:srgbClr val="3333FF"/>
                </a:solidFill>
                <a:latin typeface="+mj-ea"/>
              </a:rPr>
              <a:t>For AI-inspired Cloud</a:t>
            </a:r>
          </a:p>
          <a:p>
            <a:pPr latinLnBrk="0"/>
            <a:r>
              <a:rPr lang="en-US" altLang="ko-KR" sz="5400" dirty="0">
                <a:solidFill>
                  <a:srgbClr val="3333FF"/>
                </a:solidFill>
                <a:latin typeface="+mj-ea"/>
              </a:rPr>
              <a:t>Theory &amp; Lab.</a:t>
            </a:r>
            <a:br>
              <a:rPr lang="en-US" altLang="ko-KR" sz="5400" dirty="0">
                <a:solidFill>
                  <a:srgbClr val="3333FF"/>
                </a:solidFill>
                <a:latin typeface="+mj-ea"/>
              </a:rPr>
            </a:br>
            <a:endParaRPr lang="ko-KR" altLang="en-US" sz="1800" dirty="0">
              <a:solidFill>
                <a:srgbClr val="FF0000"/>
              </a:solidFill>
              <a:latin typeface="+mj-ea"/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3E772F31-B05C-7647-9D1E-4393D1C42B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7401" y="3169965"/>
            <a:ext cx="2683640" cy="2712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D947DAAE-02F1-9D44-A39B-26AEFB6388B4}"/>
              </a:ext>
            </a:extLst>
          </p:cNvPr>
          <p:cNvGrpSpPr/>
          <p:nvPr/>
        </p:nvGrpSpPr>
        <p:grpSpPr>
          <a:xfrm>
            <a:off x="1032942" y="4528121"/>
            <a:ext cx="3155009" cy="999521"/>
            <a:chOff x="5631881" y="7083"/>
            <a:chExt cx="1709762" cy="472736"/>
          </a:xfrm>
        </p:grpSpPr>
        <p:pic>
          <p:nvPicPr>
            <p:cNvPr id="7" name="Picture 2" descr="starmoocì ëí ì´ë¯¸ì§ ê²ìê²°ê³¼">
              <a:extLst>
                <a:ext uri="{FF2B5EF4-FFF2-40B4-BE49-F238E27FC236}">
                  <a16:creationId xmlns:a16="http://schemas.microsoft.com/office/drawing/2014/main" id="{61A5C567-CA11-0446-BF89-BFB12EFFD4C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31881" y="7083"/>
              <a:ext cx="1057140" cy="472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4" descr="ê´ì£¼ê³¼íê¸°ì ì pngì ëí ì´ë¯¸ì§ ê²ìê²°ê³¼">
              <a:extLst>
                <a:ext uri="{FF2B5EF4-FFF2-40B4-BE49-F238E27FC236}">
                  <a16:creationId xmlns:a16="http://schemas.microsoft.com/office/drawing/2014/main" id="{02AF58DE-19CF-2D4B-8569-DED4BC71A1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88239" y="13826"/>
              <a:ext cx="553404" cy="4592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C03BF8E6-4953-0F41-B64C-6189AF195DF3}"/>
              </a:ext>
            </a:extLst>
          </p:cNvPr>
          <p:cNvSpPr txBox="1"/>
          <p:nvPr/>
        </p:nvSpPr>
        <p:spPr>
          <a:xfrm>
            <a:off x="2132272" y="6448354"/>
            <a:ext cx="63738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+mn-ea"/>
              </a:rPr>
              <a:t>https://github.com/SmartX-Labs/SmartX-Mini-MOOC</a:t>
            </a:r>
            <a:endParaRPr lang="ko-KR" altLang="en-US" sz="2000" dirty="0">
              <a:latin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D6752B-08E5-9C45-B744-827CFE7B6C1D}"/>
              </a:ext>
            </a:extLst>
          </p:cNvPr>
          <p:cNvSpPr txBox="1"/>
          <p:nvPr/>
        </p:nvSpPr>
        <p:spPr>
          <a:xfrm>
            <a:off x="0" y="3185069"/>
            <a:ext cx="5394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solidFill>
                  <a:srgbClr val="FF0000"/>
                </a:solidFill>
                <a:latin typeface="+mn-ea"/>
              </a:rPr>
              <a:t>Lab #3: Tower</a:t>
            </a:r>
            <a:endParaRPr lang="ko-KR" altLang="en-US" sz="3600" dirty="0">
              <a:latin typeface="+mn-ea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2523A09-D7B5-5543-BFFE-085ED79E615C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672203" y="5812965"/>
            <a:ext cx="1445509" cy="63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9163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9698"/>
            <a:ext cx="6332787" cy="619599"/>
          </a:xfrm>
        </p:spPr>
        <p:txBody>
          <a:bodyPr>
            <a:normAutofit/>
          </a:bodyPr>
          <a:lstStyle/>
          <a:p>
            <a:r>
              <a:rPr lang="en-US" altLang="ko-KR" sz="3200" dirty="0">
                <a:solidFill>
                  <a:srgbClr val="0070C0"/>
                </a:solidFill>
                <a:latin typeface="+mj-ea"/>
              </a:rPr>
              <a:t>Ubuntu boot procedure</a:t>
            </a:r>
            <a:endParaRPr lang="ko-KR" altLang="en-US" sz="3200" dirty="0">
              <a:solidFill>
                <a:srgbClr val="0070C0"/>
              </a:solidFill>
              <a:latin typeface="+mj-ea"/>
              <a:cs typeface="Times New Roman" panose="02020603050405020304" pitchFamily="18" charset="0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8EE20E3D-1038-43FC-BE18-2633427AD896}"/>
              </a:ext>
            </a:extLst>
          </p:cNvPr>
          <p:cNvSpPr/>
          <p:nvPr/>
        </p:nvSpPr>
        <p:spPr>
          <a:xfrm>
            <a:off x="816398" y="4068803"/>
            <a:ext cx="3539096" cy="2376604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44A77293-AC20-4A13-A7FC-F32D9F31BB42}"/>
              </a:ext>
            </a:extLst>
          </p:cNvPr>
          <p:cNvSpPr/>
          <p:nvPr/>
        </p:nvSpPr>
        <p:spPr>
          <a:xfrm>
            <a:off x="4788508" y="4068803"/>
            <a:ext cx="3743932" cy="237660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FDD18BB-F32E-41AE-82AA-05440CFDBC34}"/>
              </a:ext>
            </a:extLst>
          </p:cNvPr>
          <p:cNvSpPr/>
          <p:nvPr/>
        </p:nvSpPr>
        <p:spPr>
          <a:xfrm>
            <a:off x="4146768" y="1490120"/>
            <a:ext cx="3539096" cy="2376604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C8886526-DFF4-4A67-BEAF-8C3AA78212EB}"/>
              </a:ext>
            </a:extLst>
          </p:cNvPr>
          <p:cNvSpPr/>
          <p:nvPr/>
        </p:nvSpPr>
        <p:spPr>
          <a:xfrm>
            <a:off x="150324" y="1484784"/>
            <a:ext cx="3539096" cy="2376604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6F28C07-A493-48DD-B2B7-8B7AD53990CC}"/>
              </a:ext>
            </a:extLst>
          </p:cNvPr>
          <p:cNvSpPr txBox="1"/>
          <p:nvPr/>
        </p:nvSpPr>
        <p:spPr>
          <a:xfrm>
            <a:off x="5831450" y="6536377"/>
            <a:ext cx="32648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Reference: </a:t>
            </a:r>
            <a:r>
              <a:rPr lang="en-US" altLang="ko-KR" sz="1200" dirty="0"/>
              <a:t>https://wiki.ubuntu.com/Booting</a:t>
            </a:r>
            <a:endParaRPr lang="ko-KR" altLang="en-US" sz="1200" b="1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AB3DE59-07C8-402B-A7CD-AD38A6354047}"/>
              </a:ext>
            </a:extLst>
          </p:cNvPr>
          <p:cNvSpPr/>
          <p:nvPr/>
        </p:nvSpPr>
        <p:spPr>
          <a:xfrm>
            <a:off x="251520" y="1586405"/>
            <a:ext cx="2088232" cy="122413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41A9437B-AA48-4DCD-AC09-6CDAB7FD9DFB}"/>
              </a:ext>
            </a:extLst>
          </p:cNvPr>
          <p:cNvSpPr/>
          <p:nvPr/>
        </p:nvSpPr>
        <p:spPr>
          <a:xfrm>
            <a:off x="395536" y="1541077"/>
            <a:ext cx="2088232" cy="1224136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1. BIOS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112B8538-3503-41B2-B243-173366C675A1}"/>
              </a:ext>
            </a:extLst>
          </p:cNvPr>
          <p:cNvSpPr/>
          <p:nvPr/>
        </p:nvSpPr>
        <p:spPr>
          <a:xfrm>
            <a:off x="4247964" y="1586405"/>
            <a:ext cx="2088232" cy="122413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ED7D175C-D873-4D05-B46A-4D7BD3E2ACA8}"/>
              </a:ext>
            </a:extLst>
          </p:cNvPr>
          <p:cNvSpPr/>
          <p:nvPr/>
        </p:nvSpPr>
        <p:spPr>
          <a:xfrm>
            <a:off x="4391980" y="1541077"/>
            <a:ext cx="2088232" cy="1224136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2. Boot loader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2FD07716-077A-4CC1-BD7E-1BD7B442B6EF}"/>
              </a:ext>
            </a:extLst>
          </p:cNvPr>
          <p:cNvSpPr/>
          <p:nvPr/>
        </p:nvSpPr>
        <p:spPr>
          <a:xfrm>
            <a:off x="899592" y="4221088"/>
            <a:ext cx="2088232" cy="122413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3A1B5962-1520-45BD-90E4-3CC4FEC827FE}"/>
              </a:ext>
            </a:extLst>
          </p:cNvPr>
          <p:cNvSpPr/>
          <p:nvPr/>
        </p:nvSpPr>
        <p:spPr>
          <a:xfrm>
            <a:off x="1043608" y="4146056"/>
            <a:ext cx="2088232" cy="1224136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3. Kernel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794BC8BA-7F6E-4640-80C3-C4B7D9835900}"/>
              </a:ext>
            </a:extLst>
          </p:cNvPr>
          <p:cNvSpPr/>
          <p:nvPr/>
        </p:nvSpPr>
        <p:spPr>
          <a:xfrm>
            <a:off x="4932040" y="4221088"/>
            <a:ext cx="2088232" cy="122413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X</a:t>
            </a:r>
            <a:endParaRPr lang="ko-KR" altLang="en-US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9CDC5F59-0D46-4E4B-B6FE-7DFB380F51BB}"/>
              </a:ext>
            </a:extLst>
          </p:cNvPr>
          <p:cNvSpPr/>
          <p:nvPr/>
        </p:nvSpPr>
        <p:spPr>
          <a:xfrm>
            <a:off x="5076056" y="4146056"/>
            <a:ext cx="2088232" cy="122413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4. Upstart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03F7E3B-8DE0-4804-BDB6-744A6245A7B8}"/>
              </a:ext>
            </a:extLst>
          </p:cNvPr>
          <p:cNvSpPr txBox="1"/>
          <p:nvPr/>
        </p:nvSpPr>
        <p:spPr>
          <a:xfrm>
            <a:off x="2520117" y="836712"/>
            <a:ext cx="4031758" cy="369332"/>
          </a:xfrm>
          <a:prstGeom prst="rect">
            <a:avLst/>
          </a:prstGeom>
          <a:solidFill>
            <a:srgbClr val="C00000"/>
          </a:solidFill>
          <a:effectLst>
            <a:outerShdw blurRad="1016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Ebrima" pitchFamily="2" charset="0"/>
                <a:ea typeface="Ebrima" pitchFamily="2" charset="0"/>
                <a:cs typeface="Ebrima" pitchFamily="2" charset="0"/>
              </a:rPr>
              <a:t>Ubuntu boot up phases</a:t>
            </a:r>
            <a:endParaRPr lang="ko-KR" altLang="en-US" b="1" dirty="0">
              <a:solidFill>
                <a:schemeClr val="bg1"/>
              </a:solidFill>
              <a:latin typeface="Ebrima" pitchFamily="2" charset="0"/>
              <a:ea typeface="Ebrima" pitchFamily="2" charset="0"/>
              <a:cs typeface="Ebrima" pitchFamily="2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A2D7B81-9DA8-4467-BC02-1F8E1F1A791E}"/>
              </a:ext>
            </a:extLst>
          </p:cNvPr>
          <p:cNvSpPr txBox="1"/>
          <p:nvPr/>
        </p:nvSpPr>
        <p:spPr>
          <a:xfrm>
            <a:off x="5076056" y="5631631"/>
            <a:ext cx="3528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/>
              <a:t>▶  </a:t>
            </a:r>
            <a:r>
              <a:rPr lang="en-US" altLang="ko-KR" sz="1200" b="1" dirty="0"/>
              <a:t>After the kernel is running, the remainder of the operating system is brought online.</a:t>
            </a:r>
            <a:endParaRPr lang="ko-KR" altLang="en-US" sz="1200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8187D17-379B-45CF-BD31-F0CCD94D61A7}"/>
              </a:ext>
            </a:extLst>
          </p:cNvPr>
          <p:cNvSpPr txBox="1"/>
          <p:nvPr/>
        </p:nvSpPr>
        <p:spPr>
          <a:xfrm>
            <a:off x="371700" y="2885573"/>
            <a:ext cx="30963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▶ </a:t>
            </a:r>
            <a:r>
              <a:rPr lang="en-US" altLang="ko-KR" sz="1200" b="1" dirty="0"/>
              <a:t>When the computer begins execution, it starts by executing the firmware, and obtain the boot loader.</a:t>
            </a:r>
            <a:endParaRPr lang="ko-KR" altLang="en-US" sz="1200" b="1" dirty="0"/>
          </a:p>
        </p:txBody>
      </p:sp>
      <p:sp>
        <p:nvSpPr>
          <p:cNvPr id="27" name="화살표: 오른쪽 26">
            <a:extLst>
              <a:ext uri="{FF2B5EF4-FFF2-40B4-BE49-F238E27FC236}">
                <a16:creationId xmlns:a16="http://schemas.microsoft.com/office/drawing/2014/main" id="{5DA13B96-D1BA-46F7-BB5C-77F245C25DDF}"/>
              </a:ext>
            </a:extLst>
          </p:cNvPr>
          <p:cNvSpPr/>
          <p:nvPr/>
        </p:nvSpPr>
        <p:spPr>
          <a:xfrm>
            <a:off x="2585946" y="2025416"/>
            <a:ext cx="1560822" cy="288032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화살표: 오른쪽 27">
            <a:extLst>
              <a:ext uri="{FF2B5EF4-FFF2-40B4-BE49-F238E27FC236}">
                <a16:creationId xmlns:a16="http://schemas.microsoft.com/office/drawing/2014/main" id="{CA925261-0D7D-4F31-9370-9C933FD80F22}"/>
              </a:ext>
            </a:extLst>
          </p:cNvPr>
          <p:cNvSpPr/>
          <p:nvPr/>
        </p:nvSpPr>
        <p:spPr>
          <a:xfrm>
            <a:off x="125964" y="4689140"/>
            <a:ext cx="677236" cy="243553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화살표: 오른쪽 28">
            <a:extLst>
              <a:ext uri="{FF2B5EF4-FFF2-40B4-BE49-F238E27FC236}">
                <a16:creationId xmlns:a16="http://schemas.microsoft.com/office/drawing/2014/main" id="{0C65A2BC-9D25-4231-930B-7E1303F99136}"/>
              </a:ext>
            </a:extLst>
          </p:cNvPr>
          <p:cNvSpPr/>
          <p:nvPr/>
        </p:nvSpPr>
        <p:spPr>
          <a:xfrm>
            <a:off x="3251586" y="4664873"/>
            <a:ext cx="1560822" cy="288032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화살표: 오른쪽 29">
            <a:extLst>
              <a:ext uri="{FF2B5EF4-FFF2-40B4-BE49-F238E27FC236}">
                <a16:creationId xmlns:a16="http://schemas.microsoft.com/office/drawing/2014/main" id="{4B3FD3B6-EE59-4E51-A702-F6858367A2E7}"/>
              </a:ext>
            </a:extLst>
          </p:cNvPr>
          <p:cNvSpPr/>
          <p:nvPr/>
        </p:nvSpPr>
        <p:spPr>
          <a:xfrm>
            <a:off x="6698338" y="2048864"/>
            <a:ext cx="1546069" cy="264584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CF719BB-DF54-4B84-92A9-30F9DC488037}"/>
              </a:ext>
            </a:extLst>
          </p:cNvPr>
          <p:cNvSpPr txBox="1"/>
          <p:nvPr/>
        </p:nvSpPr>
        <p:spPr>
          <a:xfrm>
            <a:off x="4391980" y="2887794"/>
            <a:ext cx="30963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▶ </a:t>
            </a:r>
            <a:r>
              <a:rPr lang="en-US" altLang="ko-KR" sz="1200" b="1" dirty="0"/>
              <a:t>The job of the boot loader is to begin the next phase, loading the kernel and an initial ram disk filesystem.</a:t>
            </a:r>
            <a:endParaRPr lang="ko-KR" altLang="en-US" sz="1200" b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DB3C5BA-F9AC-4569-96B0-D018F7CB504B}"/>
              </a:ext>
            </a:extLst>
          </p:cNvPr>
          <p:cNvSpPr txBox="1"/>
          <p:nvPr/>
        </p:nvSpPr>
        <p:spPr>
          <a:xfrm>
            <a:off x="1037774" y="5517232"/>
            <a:ext cx="30963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▶ </a:t>
            </a:r>
            <a:r>
              <a:rPr lang="en-US" altLang="ko-KR" sz="1200" b="1" dirty="0"/>
              <a:t>The kernel launches the </a:t>
            </a:r>
            <a:r>
              <a:rPr lang="en-US" altLang="ko-KR" sz="1200" b="1" dirty="0" err="1"/>
              <a:t>init</a:t>
            </a:r>
            <a:r>
              <a:rPr lang="en-US" altLang="ko-KR" sz="1200" b="1" dirty="0"/>
              <a:t> script inside the </a:t>
            </a:r>
            <a:r>
              <a:rPr lang="en-US" altLang="ko-KR" sz="1200" b="1" dirty="0" err="1"/>
              <a:t>initrd</a:t>
            </a:r>
            <a:r>
              <a:rPr lang="en-US" altLang="ko-KR" sz="1200" b="1" dirty="0"/>
              <a:t> file system, which loads hardware drivers and finds the root partition.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16820814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9698"/>
            <a:ext cx="6332787" cy="619599"/>
          </a:xfrm>
        </p:spPr>
        <p:txBody>
          <a:bodyPr>
            <a:normAutofit fontScale="90000"/>
          </a:bodyPr>
          <a:lstStyle/>
          <a:p>
            <a:r>
              <a:rPr lang="en-US" altLang="ko-KR" sz="3200" dirty="0">
                <a:solidFill>
                  <a:srgbClr val="0070C0"/>
                </a:solidFill>
                <a:latin typeface="+mj-ea"/>
              </a:rPr>
              <a:t>Remote OS installation on machines</a:t>
            </a:r>
            <a:endParaRPr lang="ko-KR" altLang="en-US" sz="3200" dirty="0">
              <a:solidFill>
                <a:srgbClr val="0070C0"/>
              </a:solidFill>
              <a:latin typeface="+mj-ea"/>
              <a:cs typeface="Times New Roman" panose="02020603050405020304" pitchFamily="18" charset="0"/>
            </a:endParaRP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EE1F18DE-87D2-4573-A202-BFF9CF29C341}"/>
              </a:ext>
            </a:extLst>
          </p:cNvPr>
          <p:cNvSpPr/>
          <p:nvPr/>
        </p:nvSpPr>
        <p:spPr>
          <a:xfrm>
            <a:off x="1115617" y="4588803"/>
            <a:ext cx="5472607" cy="1864533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CF7E7BCC-280A-4E9F-A17E-870AFCA4E92C}"/>
              </a:ext>
            </a:extLst>
          </p:cNvPr>
          <p:cNvSpPr/>
          <p:nvPr/>
        </p:nvSpPr>
        <p:spPr>
          <a:xfrm>
            <a:off x="251520" y="2081856"/>
            <a:ext cx="4104456" cy="2304952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F4E4BBC9-D4F6-472F-88ED-241B68CD6AC4}"/>
              </a:ext>
            </a:extLst>
          </p:cNvPr>
          <p:cNvSpPr/>
          <p:nvPr/>
        </p:nvSpPr>
        <p:spPr>
          <a:xfrm>
            <a:off x="4644008" y="2081856"/>
            <a:ext cx="4104456" cy="2304952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6" name="그래픽 35" descr="스마트폰">
            <a:extLst>
              <a:ext uri="{FF2B5EF4-FFF2-40B4-BE49-F238E27FC236}">
                <a16:creationId xmlns:a16="http://schemas.microsoft.com/office/drawing/2014/main" id="{BF58344C-9D67-44D9-9030-E3BFB20661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0" y="2154560"/>
            <a:ext cx="2160240" cy="2160240"/>
          </a:xfrm>
          <a:prstGeom prst="rect">
            <a:avLst/>
          </a:prstGeom>
        </p:spPr>
      </p:pic>
      <p:sp>
        <p:nvSpPr>
          <p:cNvPr id="37" name="자유형: 도형 36">
            <a:extLst>
              <a:ext uri="{FF2B5EF4-FFF2-40B4-BE49-F238E27FC236}">
                <a16:creationId xmlns:a16="http://schemas.microsoft.com/office/drawing/2014/main" id="{D1F1D03A-60B1-4452-83CB-77255ACC9E74}"/>
              </a:ext>
            </a:extLst>
          </p:cNvPr>
          <p:cNvSpPr/>
          <p:nvPr/>
        </p:nvSpPr>
        <p:spPr>
          <a:xfrm>
            <a:off x="683568" y="2226568"/>
            <a:ext cx="1069454" cy="2016224"/>
          </a:xfrm>
          <a:custGeom>
            <a:avLst/>
            <a:gdLst>
              <a:gd name="connsiteX0" fmla="*/ 228600 w 266700"/>
              <a:gd name="connsiteY0" fmla="*/ 95250 h 533400"/>
              <a:gd name="connsiteX1" fmla="*/ 38100 w 266700"/>
              <a:gd name="connsiteY1" fmla="*/ 95250 h 533400"/>
              <a:gd name="connsiteX2" fmla="*/ 38100 w 266700"/>
              <a:gd name="connsiteY2" fmla="*/ 38100 h 533400"/>
              <a:gd name="connsiteX3" fmla="*/ 228600 w 266700"/>
              <a:gd name="connsiteY3" fmla="*/ 38100 h 533400"/>
              <a:gd name="connsiteX4" fmla="*/ 228600 w 266700"/>
              <a:gd name="connsiteY4" fmla="*/ 95250 h 533400"/>
              <a:gd name="connsiteX5" fmla="*/ 228600 w 266700"/>
              <a:gd name="connsiteY5" fmla="*/ 190500 h 533400"/>
              <a:gd name="connsiteX6" fmla="*/ 38100 w 266700"/>
              <a:gd name="connsiteY6" fmla="*/ 190500 h 533400"/>
              <a:gd name="connsiteX7" fmla="*/ 38100 w 266700"/>
              <a:gd name="connsiteY7" fmla="*/ 133350 h 533400"/>
              <a:gd name="connsiteX8" fmla="*/ 228600 w 266700"/>
              <a:gd name="connsiteY8" fmla="*/ 133350 h 533400"/>
              <a:gd name="connsiteX9" fmla="*/ 228600 w 266700"/>
              <a:gd name="connsiteY9" fmla="*/ 190500 h 533400"/>
              <a:gd name="connsiteX10" fmla="*/ 133350 w 266700"/>
              <a:gd name="connsiteY10" fmla="*/ 476250 h 533400"/>
              <a:gd name="connsiteX11" fmla="*/ 104775 w 266700"/>
              <a:gd name="connsiteY11" fmla="*/ 447675 h 533400"/>
              <a:gd name="connsiteX12" fmla="*/ 133350 w 266700"/>
              <a:gd name="connsiteY12" fmla="*/ 419100 h 533400"/>
              <a:gd name="connsiteX13" fmla="*/ 161925 w 266700"/>
              <a:gd name="connsiteY13" fmla="*/ 447675 h 533400"/>
              <a:gd name="connsiteX14" fmla="*/ 133350 w 266700"/>
              <a:gd name="connsiteY14" fmla="*/ 476250 h 533400"/>
              <a:gd name="connsiteX15" fmla="*/ 228600 w 266700"/>
              <a:gd name="connsiteY15" fmla="*/ 0 h 533400"/>
              <a:gd name="connsiteX16" fmla="*/ 38100 w 266700"/>
              <a:gd name="connsiteY16" fmla="*/ 0 h 533400"/>
              <a:gd name="connsiteX17" fmla="*/ 0 w 266700"/>
              <a:gd name="connsiteY17" fmla="*/ 38100 h 533400"/>
              <a:gd name="connsiteX18" fmla="*/ 0 w 266700"/>
              <a:gd name="connsiteY18" fmla="*/ 495300 h 533400"/>
              <a:gd name="connsiteX19" fmla="*/ 38100 w 266700"/>
              <a:gd name="connsiteY19" fmla="*/ 533400 h 533400"/>
              <a:gd name="connsiteX20" fmla="*/ 228600 w 266700"/>
              <a:gd name="connsiteY20" fmla="*/ 533400 h 533400"/>
              <a:gd name="connsiteX21" fmla="*/ 266700 w 266700"/>
              <a:gd name="connsiteY21" fmla="*/ 495300 h 533400"/>
              <a:gd name="connsiteX22" fmla="*/ 266700 w 266700"/>
              <a:gd name="connsiteY22" fmla="*/ 38100 h 533400"/>
              <a:gd name="connsiteX23" fmla="*/ 228600 w 266700"/>
              <a:gd name="connsiteY23" fmla="*/ 0 h 53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66700" h="533400">
                <a:moveTo>
                  <a:pt x="228600" y="95250"/>
                </a:moveTo>
                <a:lnTo>
                  <a:pt x="38100" y="95250"/>
                </a:lnTo>
                <a:lnTo>
                  <a:pt x="38100" y="38100"/>
                </a:lnTo>
                <a:lnTo>
                  <a:pt x="228600" y="38100"/>
                </a:lnTo>
                <a:lnTo>
                  <a:pt x="228600" y="95250"/>
                </a:lnTo>
                <a:close/>
                <a:moveTo>
                  <a:pt x="228600" y="190500"/>
                </a:moveTo>
                <a:lnTo>
                  <a:pt x="38100" y="190500"/>
                </a:lnTo>
                <a:lnTo>
                  <a:pt x="38100" y="133350"/>
                </a:lnTo>
                <a:lnTo>
                  <a:pt x="228600" y="133350"/>
                </a:lnTo>
                <a:lnTo>
                  <a:pt x="228600" y="190500"/>
                </a:lnTo>
                <a:close/>
                <a:moveTo>
                  <a:pt x="133350" y="476250"/>
                </a:moveTo>
                <a:cubicBezTo>
                  <a:pt x="117158" y="476250"/>
                  <a:pt x="104775" y="463867"/>
                  <a:pt x="104775" y="447675"/>
                </a:cubicBezTo>
                <a:cubicBezTo>
                  <a:pt x="104775" y="431483"/>
                  <a:pt x="117158" y="419100"/>
                  <a:pt x="133350" y="419100"/>
                </a:cubicBezTo>
                <a:cubicBezTo>
                  <a:pt x="149542" y="419100"/>
                  <a:pt x="161925" y="431483"/>
                  <a:pt x="161925" y="447675"/>
                </a:cubicBezTo>
                <a:cubicBezTo>
                  <a:pt x="161925" y="463867"/>
                  <a:pt x="149542" y="476250"/>
                  <a:pt x="133350" y="476250"/>
                </a:cubicBezTo>
                <a:close/>
                <a:moveTo>
                  <a:pt x="228600" y="0"/>
                </a:moveTo>
                <a:lnTo>
                  <a:pt x="38100" y="0"/>
                </a:lnTo>
                <a:cubicBezTo>
                  <a:pt x="17145" y="0"/>
                  <a:pt x="0" y="17145"/>
                  <a:pt x="0" y="38100"/>
                </a:cubicBezTo>
                <a:lnTo>
                  <a:pt x="0" y="495300"/>
                </a:lnTo>
                <a:cubicBezTo>
                  <a:pt x="0" y="516255"/>
                  <a:pt x="17145" y="533400"/>
                  <a:pt x="38100" y="533400"/>
                </a:cubicBezTo>
                <a:lnTo>
                  <a:pt x="228600" y="533400"/>
                </a:lnTo>
                <a:cubicBezTo>
                  <a:pt x="249555" y="533400"/>
                  <a:pt x="266700" y="516255"/>
                  <a:pt x="266700" y="495300"/>
                </a:cubicBezTo>
                <a:lnTo>
                  <a:pt x="266700" y="38100"/>
                </a:lnTo>
                <a:cubicBezTo>
                  <a:pt x="266700" y="17145"/>
                  <a:pt x="249555" y="0"/>
                  <a:pt x="228600" y="0"/>
                </a:cubicBezTo>
                <a:close/>
              </a:path>
            </a:pathLst>
          </a:cu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923FEEE-7FAD-466C-8568-06AEB4107022}"/>
              </a:ext>
            </a:extLst>
          </p:cNvPr>
          <p:cNvSpPr txBox="1"/>
          <p:nvPr/>
        </p:nvSpPr>
        <p:spPr>
          <a:xfrm>
            <a:off x="2468951" y="980728"/>
            <a:ext cx="4206098" cy="369332"/>
          </a:xfrm>
          <a:prstGeom prst="rect">
            <a:avLst/>
          </a:prstGeom>
          <a:solidFill>
            <a:srgbClr val="F27300"/>
          </a:solidFill>
          <a:effectLst>
            <a:outerShdw blurRad="1016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Ebrima" pitchFamily="2" charset="0"/>
                <a:ea typeface="Ebrima" pitchFamily="2" charset="0"/>
                <a:cs typeface="Ebrima" pitchFamily="2" charset="0"/>
              </a:rPr>
              <a:t>Remote OS installation targets</a:t>
            </a:r>
          </a:p>
        </p:txBody>
      </p:sp>
      <p:sp>
        <p:nvSpPr>
          <p:cNvPr id="39" name="화살표: 아래쪽 38">
            <a:extLst>
              <a:ext uri="{FF2B5EF4-FFF2-40B4-BE49-F238E27FC236}">
                <a16:creationId xmlns:a16="http://schemas.microsoft.com/office/drawing/2014/main" id="{7E468C8E-9278-4DB1-98E8-4CC1A585A200}"/>
              </a:ext>
            </a:extLst>
          </p:cNvPr>
          <p:cNvSpPr/>
          <p:nvPr/>
        </p:nvSpPr>
        <p:spPr>
          <a:xfrm rot="4677311">
            <a:off x="3065221" y="294887"/>
            <a:ext cx="177209" cy="2862384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330F685-8B73-477F-88B0-608ECCB6DA6A}"/>
              </a:ext>
            </a:extLst>
          </p:cNvPr>
          <p:cNvSpPr txBox="1"/>
          <p:nvPr/>
        </p:nvSpPr>
        <p:spPr>
          <a:xfrm>
            <a:off x="1974379" y="2320062"/>
            <a:ext cx="13734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Bare metal</a:t>
            </a:r>
            <a:endParaRPr lang="ko-KR" altLang="en-US" sz="1600" b="1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1CFDDB3-6681-49FA-BE16-67EF6563B19E}"/>
              </a:ext>
            </a:extLst>
          </p:cNvPr>
          <p:cNvSpPr txBox="1"/>
          <p:nvPr/>
        </p:nvSpPr>
        <p:spPr>
          <a:xfrm>
            <a:off x="6364348" y="2298576"/>
            <a:ext cx="15920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Mobile device</a:t>
            </a:r>
            <a:endParaRPr lang="ko-KR" altLang="en-US" sz="1600" b="1" dirty="0"/>
          </a:p>
        </p:txBody>
      </p:sp>
      <p:sp>
        <p:nvSpPr>
          <p:cNvPr id="42" name="내용 개체 틀 2">
            <a:extLst>
              <a:ext uri="{FF2B5EF4-FFF2-40B4-BE49-F238E27FC236}">
                <a16:creationId xmlns:a16="http://schemas.microsoft.com/office/drawing/2014/main" id="{770BEA2A-4DAE-4BDB-8724-99957ED840AE}"/>
              </a:ext>
            </a:extLst>
          </p:cNvPr>
          <p:cNvSpPr txBox="1">
            <a:spLocks/>
          </p:cNvSpPr>
          <p:nvPr/>
        </p:nvSpPr>
        <p:spPr>
          <a:xfrm>
            <a:off x="1763688" y="2789380"/>
            <a:ext cx="2520280" cy="1575724"/>
          </a:xfrm>
          <a:prstGeom prst="rect">
            <a:avLst/>
          </a:prstGeom>
        </p:spPr>
        <p:txBody>
          <a:bodyPr>
            <a:noAutofit/>
          </a:bodyPr>
          <a:lstStyle/>
          <a:p>
            <a:pPr marL="285744" indent="-285744">
              <a:spcBef>
                <a:spcPct val="20000"/>
              </a:spcBef>
              <a:buClr>
                <a:srgbClr val="F27300"/>
              </a:buClr>
              <a:buFont typeface="Wingdings" pitchFamily="2" charset="2"/>
              <a:buChar char="§"/>
              <a:defRPr/>
            </a:pPr>
            <a:r>
              <a:rPr lang="en-US" altLang="ko-KR" sz="1400" dirty="0">
                <a:latin typeface="Ebrima" pitchFamily="2" charset="0"/>
                <a:ea typeface="Ebrima" pitchFamily="2" charset="0"/>
                <a:cs typeface="Ebrima" pitchFamily="2" charset="0"/>
              </a:rPr>
              <a:t>OS absent in the hardware</a:t>
            </a:r>
          </a:p>
          <a:p>
            <a:pPr marL="285744" indent="-285744">
              <a:spcBef>
                <a:spcPct val="20000"/>
              </a:spcBef>
              <a:buClr>
                <a:srgbClr val="F27300"/>
              </a:buClr>
              <a:buFont typeface="Wingdings" pitchFamily="2" charset="2"/>
              <a:buChar char="§"/>
              <a:defRPr/>
            </a:pPr>
            <a:r>
              <a:rPr lang="en-US" altLang="ko-KR" sz="1400" dirty="0">
                <a:latin typeface="Ebrima" pitchFamily="2" charset="0"/>
                <a:ea typeface="Ebrima" pitchFamily="2" charset="0"/>
                <a:cs typeface="Ebrima" pitchFamily="2" charset="0"/>
              </a:rPr>
              <a:t>For remote OS installation, the host doesn't have a decision-making power.</a:t>
            </a:r>
          </a:p>
          <a:p>
            <a:pPr marL="285744" indent="-285744">
              <a:spcBef>
                <a:spcPct val="20000"/>
              </a:spcBef>
              <a:buClr>
                <a:srgbClr val="F27300"/>
              </a:buClr>
              <a:buFont typeface="Wingdings" pitchFamily="2" charset="2"/>
              <a:buChar char="§"/>
              <a:defRPr/>
            </a:pPr>
            <a:endParaRPr lang="en-US" altLang="ko-KR" sz="1400" dirty="0">
              <a:latin typeface="Ebrima" pitchFamily="2" charset="0"/>
              <a:ea typeface="Ebrima" pitchFamily="2" charset="0"/>
              <a:cs typeface="Ebrima" pitchFamily="2" charset="0"/>
            </a:endParaRPr>
          </a:p>
        </p:txBody>
      </p:sp>
      <p:sp>
        <p:nvSpPr>
          <p:cNvPr id="43" name="내용 개체 틀 2">
            <a:extLst>
              <a:ext uri="{FF2B5EF4-FFF2-40B4-BE49-F238E27FC236}">
                <a16:creationId xmlns:a16="http://schemas.microsoft.com/office/drawing/2014/main" id="{CB62DD61-D124-42DA-A6D9-C6A9027FF7FA}"/>
              </a:ext>
            </a:extLst>
          </p:cNvPr>
          <p:cNvSpPr txBox="1">
            <a:spLocks/>
          </p:cNvSpPr>
          <p:nvPr/>
        </p:nvSpPr>
        <p:spPr>
          <a:xfrm>
            <a:off x="6192180" y="2805372"/>
            <a:ext cx="2304256" cy="13597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285744" indent="-285744">
              <a:spcBef>
                <a:spcPct val="20000"/>
              </a:spcBef>
              <a:buClr>
                <a:srgbClr val="F27300"/>
              </a:buClr>
              <a:buFont typeface="Wingdings" pitchFamily="2" charset="2"/>
              <a:buChar char="§"/>
              <a:defRPr/>
            </a:pPr>
            <a:r>
              <a:rPr lang="en-US" altLang="ko-KR" sz="1400" dirty="0">
                <a:latin typeface="Ebrima" pitchFamily="2" charset="0"/>
                <a:ea typeface="Ebrima" pitchFamily="2" charset="0"/>
                <a:cs typeface="Ebrima" pitchFamily="2" charset="0"/>
              </a:rPr>
              <a:t>OS already activated in the hardware</a:t>
            </a:r>
          </a:p>
          <a:p>
            <a:pPr marL="285744" indent="-285744">
              <a:spcBef>
                <a:spcPct val="20000"/>
              </a:spcBef>
              <a:buClr>
                <a:srgbClr val="F27300"/>
              </a:buClr>
              <a:buFont typeface="Wingdings" pitchFamily="2" charset="2"/>
              <a:buChar char="§"/>
              <a:defRPr/>
            </a:pPr>
            <a:r>
              <a:rPr lang="en-US" altLang="ko-KR" sz="1400" dirty="0">
                <a:latin typeface="Ebrima" pitchFamily="2" charset="0"/>
                <a:ea typeface="Ebrima" pitchFamily="2" charset="0"/>
                <a:cs typeface="Ebrima" pitchFamily="2" charset="0"/>
              </a:rPr>
              <a:t>From the standpoint of user, OS is installed automatically by host.</a:t>
            </a:r>
          </a:p>
        </p:txBody>
      </p:sp>
      <p:pic>
        <p:nvPicPr>
          <p:cNvPr id="44" name="Picture 4" descr="metal as a serviceì ëí ì´ë¯¸ì§ ê²ìê²°ê³¼">
            <a:extLst>
              <a:ext uri="{FF2B5EF4-FFF2-40B4-BE49-F238E27FC236}">
                <a16:creationId xmlns:a16="http://schemas.microsoft.com/office/drawing/2014/main" id="{CBDFA0C7-732C-4D08-8B74-3EA32C354B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6130" y="4747230"/>
            <a:ext cx="1547677" cy="1547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화살표: 아래쪽 44">
            <a:extLst>
              <a:ext uri="{FF2B5EF4-FFF2-40B4-BE49-F238E27FC236}">
                <a16:creationId xmlns:a16="http://schemas.microsoft.com/office/drawing/2014/main" id="{2E6FA257-270D-4E9B-B83B-7ECA64CB7A9E}"/>
              </a:ext>
            </a:extLst>
          </p:cNvPr>
          <p:cNvSpPr/>
          <p:nvPr/>
        </p:nvSpPr>
        <p:spPr>
          <a:xfrm rot="16917984">
            <a:off x="5829850" y="292996"/>
            <a:ext cx="177209" cy="2862384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화살표: 위로 굽음 45">
            <a:extLst>
              <a:ext uri="{FF2B5EF4-FFF2-40B4-BE49-F238E27FC236}">
                <a16:creationId xmlns:a16="http://schemas.microsoft.com/office/drawing/2014/main" id="{22D5D241-15C9-4506-BCFD-6745FF86B940}"/>
              </a:ext>
            </a:extLst>
          </p:cNvPr>
          <p:cNvSpPr/>
          <p:nvPr/>
        </p:nvSpPr>
        <p:spPr>
          <a:xfrm rot="5400000">
            <a:off x="118355" y="4808005"/>
            <a:ext cx="1274442" cy="432048"/>
          </a:xfrm>
          <a:prstGeom prst="bentUpArrow">
            <a:avLst>
              <a:gd name="adj1" fmla="val 18885"/>
              <a:gd name="adj2" fmla="val 32407"/>
              <a:gd name="adj3" fmla="val 41931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내용 개체 틀 2">
            <a:extLst>
              <a:ext uri="{FF2B5EF4-FFF2-40B4-BE49-F238E27FC236}">
                <a16:creationId xmlns:a16="http://schemas.microsoft.com/office/drawing/2014/main" id="{A3F8E7FA-F475-4C02-ACC0-FE14D5B9EFFB}"/>
              </a:ext>
            </a:extLst>
          </p:cNvPr>
          <p:cNvSpPr txBox="1">
            <a:spLocks/>
          </p:cNvSpPr>
          <p:nvPr/>
        </p:nvSpPr>
        <p:spPr>
          <a:xfrm>
            <a:off x="2987823" y="4880163"/>
            <a:ext cx="3616572" cy="1234837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200000"/>
              </a:lnSpc>
              <a:spcBef>
                <a:spcPct val="20000"/>
              </a:spcBef>
              <a:buClr>
                <a:srgbClr val="F27300"/>
              </a:buClr>
              <a:defRPr/>
            </a:pPr>
            <a:r>
              <a:rPr lang="en-US" altLang="ko-KR" b="1" dirty="0">
                <a:latin typeface="Ebrima" pitchFamily="2" charset="0"/>
                <a:ea typeface="Ebrima" pitchFamily="2" charset="0"/>
                <a:cs typeface="Ebrima" pitchFamily="2" charset="0"/>
              </a:rPr>
              <a:t>MAAS(</a:t>
            </a:r>
            <a:r>
              <a:rPr lang="en-US" altLang="ko-KR" b="1" u="sng" dirty="0">
                <a:latin typeface="Ebrima" pitchFamily="2" charset="0"/>
                <a:ea typeface="Ebrima" pitchFamily="2" charset="0"/>
                <a:cs typeface="Ebrima" pitchFamily="2" charset="0"/>
              </a:rPr>
              <a:t>Metal</a:t>
            </a:r>
            <a:r>
              <a:rPr lang="en-US" altLang="ko-KR" b="1" dirty="0">
                <a:latin typeface="Ebrima" pitchFamily="2" charset="0"/>
                <a:ea typeface="Ebrima" pitchFamily="2" charset="0"/>
                <a:cs typeface="Ebrima" pitchFamily="2" charset="0"/>
              </a:rPr>
              <a:t> As A Service) is better suited to the </a:t>
            </a:r>
            <a:r>
              <a:rPr lang="en-US" altLang="ko-KR" b="1" u="sng" dirty="0">
                <a:latin typeface="Ebrima" pitchFamily="2" charset="0"/>
                <a:ea typeface="Ebrima" pitchFamily="2" charset="0"/>
                <a:cs typeface="Ebrima" pitchFamily="2" charset="0"/>
              </a:rPr>
              <a:t>bare metal</a:t>
            </a:r>
            <a:r>
              <a:rPr lang="en-US" altLang="ko-KR" b="1" dirty="0">
                <a:latin typeface="Ebrima" pitchFamily="2" charset="0"/>
                <a:ea typeface="Ebrima" pitchFamily="2" charset="0"/>
                <a:cs typeface="Ebrima" pitchFamily="2" charset="0"/>
              </a:rPr>
              <a:t>.</a:t>
            </a:r>
          </a:p>
        </p:txBody>
      </p:sp>
      <p:pic>
        <p:nvPicPr>
          <p:cNvPr id="48" name="Picture 2" descr="foreman toolì ëí ì´ë¯¸ì§ ê²ìê²°ê³¼">
            <a:extLst>
              <a:ext uri="{FF2B5EF4-FFF2-40B4-BE49-F238E27FC236}">
                <a16:creationId xmlns:a16="http://schemas.microsoft.com/office/drawing/2014/main" id="{87436696-AE92-46A4-9DF1-826D0CAD6F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6423" y="4781029"/>
            <a:ext cx="914400" cy="781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6" descr="puppet razor toolsì ëí ì´ë¯¸ì§ ê²ìê²°ê³¼">
            <a:extLst>
              <a:ext uri="{FF2B5EF4-FFF2-40B4-BE49-F238E27FC236}">
                <a16:creationId xmlns:a16="http://schemas.microsoft.com/office/drawing/2014/main" id="{37CEAD4E-AE3B-40EC-9031-C0D6ECE3DB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834" y="4847048"/>
            <a:ext cx="1220681" cy="641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508800CD-0DE1-43B2-B451-E9A10FF340A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56182" y="5722775"/>
            <a:ext cx="880507" cy="392225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93B4B4A6-B6C6-4ED0-ABC5-3707CAB2C1B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08406" y="5661324"/>
            <a:ext cx="1181100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3823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152311"/>
            <a:ext cx="6332787" cy="619599"/>
          </a:xfrm>
        </p:spPr>
        <p:txBody>
          <a:bodyPr>
            <a:noAutofit/>
          </a:bodyPr>
          <a:lstStyle/>
          <a:p>
            <a:r>
              <a:rPr lang="en-US" altLang="ko-KR" sz="3200" dirty="0">
                <a:solidFill>
                  <a:srgbClr val="0070C0"/>
                </a:solidFill>
                <a:latin typeface="+mj-ea"/>
              </a:rPr>
              <a:t>Provisioning: Ubuntu MAAS (Metal as a Service)</a:t>
            </a:r>
            <a:endParaRPr lang="ko-KR" altLang="en-US" sz="3200" dirty="0">
              <a:solidFill>
                <a:srgbClr val="0070C0"/>
              </a:solidFill>
              <a:latin typeface="+mj-ea"/>
              <a:cs typeface="Times New Roman" panose="02020603050405020304" pitchFamily="18" charset="0"/>
            </a:endParaRPr>
          </a:p>
        </p:txBody>
      </p:sp>
      <p:pic>
        <p:nvPicPr>
          <p:cNvPr id="3" name="Picture 2" descr="maas pictureì ëí ì´ë¯¸ì§ ê²ìê²°ê³¼">
            <a:extLst>
              <a:ext uri="{FF2B5EF4-FFF2-40B4-BE49-F238E27FC236}">
                <a16:creationId xmlns:a16="http://schemas.microsoft.com/office/drawing/2014/main" id="{15268F8B-8368-4D53-8158-3C3BCCE18C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6710" y="785794"/>
            <a:ext cx="1182930" cy="928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 descr="ubuntu maasì ëí ì´ë¯¸ì§ ê²ìê²°ê³¼">
            <a:extLst>
              <a:ext uri="{FF2B5EF4-FFF2-40B4-BE49-F238E27FC236}">
                <a16:creationId xmlns:a16="http://schemas.microsoft.com/office/drawing/2014/main" id="{63CEA8EE-DBC5-47CB-A92D-6921D09667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596" y="1357298"/>
            <a:ext cx="3670330" cy="2571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intro-arch-overview">
            <a:extLst>
              <a:ext uri="{FF2B5EF4-FFF2-40B4-BE49-F238E27FC236}">
                <a16:creationId xmlns:a16="http://schemas.microsoft.com/office/drawing/2014/main" id="{E23E59D6-C4D6-48B3-944E-4E71FC1CA7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0197" y="3665309"/>
            <a:ext cx="4099455" cy="2674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79CD45C3-979D-4F62-BF6E-3A26E9463725}"/>
              </a:ext>
            </a:extLst>
          </p:cNvPr>
          <p:cNvSpPr txBox="1">
            <a:spLocks/>
          </p:cNvSpPr>
          <p:nvPr/>
        </p:nvSpPr>
        <p:spPr>
          <a:xfrm>
            <a:off x="4071934" y="1785926"/>
            <a:ext cx="4656396" cy="15738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0050" defTabSz="914400">
              <a:spcBef>
                <a:spcPct val="20000"/>
              </a:spcBef>
              <a:buClr>
                <a:srgbClr val="F27300"/>
              </a:buClr>
              <a:buFont typeface="Arial" pitchFamily="34" charset="0"/>
              <a:buChar char="•"/>
              <a:defRPr/>
            </a:pPr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Ebrima" pitchFamily="2" charset="0"/>
                <a:ea typeface="Ebrima" pitchFamily="2" charset="0"/>
                <a:cs typeface="Ebrima" pitchFamily="2" charset="0"/>
              </a:rPr>
              <a:t>Bear-metal machines can be quickly provisioned and destroyed; MAAS provides management of a large number of physical machines by creating a single resource pool</a:t>
            </a:r>
          </a:p>
          <a:p>
            <a:pPr marL="400050" defTabSz="914400">
              <a:spcBef>
                <a:spcPct val="20000"/>
              </a:spcBef>
              <a:buClr>
                <a:srgbClr val="F27300"/>
              </a:buClr>
              <a:buFont typeface="Arial" pitchFamily="34" charset="0"/>
              <a:buChar char="•"/>
              <a:defRPr/>
            </a:pPr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Ebrima" pitchFamily="2" charset="0"/>
                <a:ea typeface="Ebrima" pitchFamily="2" charset="0"/>
                <a:cs typeface="Ebrima" pitchFamily="2" charset="0"/>
              </a:rPr>
              <a:t>MAAS can act as a standalone PXE services, provides Web GUI, supports various Linux distribution installation, …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A84C31-9EF9-4364-8FFA-18342A99A6CC}"/>
              </a:ext>
            </a:extLst>
          </p:cNvPr>
          <p:cNvSpPr txBox="1"/>
          <p:nvPr/>
        </p:nvSpPr>
        <p:spPr>
          <a:xfrm>
            <a:off x="651374" y="4477438"/>
            <a:ext cx="3678823" cy="1618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44" indent="-285744">
              <a:spcBef>
                <a:spcPct val="20000"/>
              </a:spcBef>
              <a:buClr>
                <a:srgbClr val="F27300"/>
              </a:buClr>
              <a:buFont typeface="Wingdings" pitchFamily="2" charset="2"/>
              <a:buChar char="§"/>
              <a:defRPr/>
            </a:pPr>
            <a:r>
              <a:rPr lang="en-US" altLang="ko-KR" sz="1600" dirty="0">
                <a:latin typeface="Ebrima" pitchFamily="2" charset="0"/>
                <a:ea typeface="Ebrima" pitchFamily="2" charset="0"/>
                <a:cs typeface="Ebrima" pitchFamily="2" charset="0"/>
              </a:rPr>
              <a:t>Region Controller: Deals with operator requests</a:t>
            </a:r>
          </a:p>
          <a:p>
            <a:pPr marL="285744" indent="-285744">
              <a:spcBef>
                <a:spcPct val="20000"/>
              </a:spcBef>
              <a:buClr>
                <a:srgbClr val="F27300"/>
              </a:buClr>
              <a:buFont typeface="Wingdings" pitchFamily="2" charset="2"/>
              <a:buChar char="§"/>
              <a:defRPr/>
            </a:pPr>
            <a:r>
              <a:rPr lang="en-US" altLang="ko-KR" sz="1600" dirty="0">
                <a:latin typeface="Ebrima" pitchFamily="2" charset="0"/>
                <a:ea typeface="Ebrima" pitchFamily="2" charset="0"/>
                <a:cs typeface="Ebrima" pitchFamily="2" charset="0"/>
              </a:rPr>
              <a:t>Rack Controller: Provide the high bandwidth services to multiple server racks + Cache OS install images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5F302B0-201F-4F75-9B2F-1DE0CF43D683}"/>
              </a:ext>
            </a:extLst>
          </p:cNvPr>
          <p:cNvSpPr txBox="1"/>
          <p:nvPr/>
        </p:nvSpPr>
        <p:spPr>
          <a:xfrm>
            <a:off x="686859" y="4103839"/>
            <a:ext cx="3422732" cy="369332"/>
          </a:xfrm>
          <a:prstGeom prst="rect">
            <a:avLst/>
          </a:prstGeom>
          <a:solidFill>
            <a:srgbClr val="F27300"/>
          </a:solidFill>
          <a:effectLst>
            <a:outerShdw blurRad="1016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Ebrima" pitchFamily="2" charset="0"/>
                <a:ea typeface="Ebrima" pitchFamily="2" charset="0"/>
                <a:cs typeface="Ebrima" pitchFamily="2" charset="0"/>
              </a:rPr>
              <a:t>MAAS Controller Architecture</a:t>
            </a:r>
            <a:endParaRPr lang="ko-KR" altLang="en-US" b="1" dirty="0">
              <a:solidFill>
                <a:schemeClr val="bg1"/>
              </a:solidFill>
              <a:latin typeface="Ebrima" pitchFamily="2" charset="0"/>
              <a:cs typeface="Ebrima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F4F5F02-E467-4E45-AA5F-F0D9132F87A5}"/>
              </a:ext>
            </a:extLst>
          </p:cNvPr>
          <p:cNvSpPr txBox="1"/>
          <p:nvPr/>
        </p:nvSpPr>
        <p:spPr>
          <a:xfrm>
            <a:off x="4198960" y="6536377"/>
            <a:ext cx="49095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Reference: </a:t>
            </a:r>
            <a:r>
              <a:rPr lang="en-US" altLang="ko-KR" sz="1200" dirty="0"/>
              <a:t>https://docs.maas.io/2.4/en/intro-concepts#controllers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17353034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9698"/>
            <a:ext cx="6971251" cy="619599"/>
          </a:xfrm>
        </p:spPr>
        <p:txBody>
          <a:bodyPr>
            <a:noAutofit/>
          </a:bodyPr>
          <a:lstStyle/>
          <a:p>
            <a:r>
              <a:rPr lang="en-US" altLang="ko-KR" sz="3200" dirty="0">
                <a:solidFill>
                  <a:srgbClr val="0070C0"/>
                </a:solidFill>
                <a:latin typeface="+mj-ea"/>
              </a:rPr>
              <a:t>MAAS: OS Automated Installation</a:t>
            </a:r>
            <a:endParaRPr lang="ko-KR" altLang="en-US" sz="3200" dirty="0">
              <a:solidFill>
                <a:srgbClr val="0070C0"/>
              </a:solidFill>
              <a:latin typeface="+mj-ea"/>
              <a:cs typeface="Times New Roman" panose="02020603050405020304" pitchFamily="18" charset="0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D7BBF6D-8C1F-43A2-A220-E8633A35B7B2}"/>
              </a:ext>
            </a:extLst>
          </p:cNvPr>
          <p:cNvSpPr txBox="1">
            <a:spLocks/>
          </p:cNvSpPr>
          <p:nvPr/>
        </p:nvSpPr>
        <p:spPr>
          <a:xfrm>
            <a:off x="1067548" y="5613999"/>
            <a:ext cx="3000396" cy="589674"/>
          </a:xfrm>
          <a:prstGeom prst="rect">
            <a:avLst/>
          </a:prstGeom>
          <a:solidFill>
            <a:srgbClr val="00747B"/>
          </a:solidFill>
          <a:effectLst>
            <a:outerShdw blurRad="1016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buClrTx/>
              <a:buNone/>
            </a:pPr>
            <a:r>
              <a:rPr lang="en-US" altLang="ko-KR" sz="1600" b="1" dirty="0">
                <a:solidFill>
                  <a:schemeClr val="bg1"/>
                </a:solidFill>
                <a:latin typeface="Ebrima" pitchFamily="2" charset="0"/>
                <a:ea typeface="Ebrima" pitchFamily="2" charset="0"/>
                <a:cs typeface="Ebrima" pitchFamily="2" charset="0"/>
              </a:rPr>
              <a:t>Box Hardware Requirements for Automated Installation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6E2ED4-872C-49BE-A100-CF3F892F6793}"/>
              </a:ext>
            </a:extLst>
          </p:cNvPr>
          <p:cNvSpPr txBox="1"/>
          <p:nvPr/>
        </p:nvSpPr>
        <p:spPr>
          <a:xfrm>
            <a:off x="1970467" y="5157192"/>
            <a:ext cx="1194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  <a:latin typeface="Ebrima" pitchFamily="2" charset="0"/>
                <a:ea typeface="Ebrima" pitchFamily="2" charset="0"/>
                <a:cs typeface="Ebrima" pitchFamily="2" charset="0"/>
              </a:rPr>
              <a:t>Warning!</a:t>
            </a:r>
            <a:endParaRPr lang="ko-KR" altLang="en-US" b="1" dirty="0">
              <a:solidFill>
                <a:srgbClr val="FF0000"/>
              </a:solidFill>
              <a:latin typeface="Ebrima" pitchFamily="2" charset="0"/>
              <a:cs typeface="Ebrima" pitchFamily="2" charset="0"/>
            </a:endParaRP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1D5A8113-9259-43CB-8C34-E96F21810C1C}"/>
              </a:ext>
            </a:extLst>
          </p:cNvPr>
          <p:cNvSpPr txBox="1">
            <a:spLocks/>
          </p:cNvSpPr>
          <p:nvPr/>
        </p:nvSpPr>
        <p:spPr>
          <a:xfrm>
            <a:off x="4427984" y="5484610"/>
            <a:ext cx="3386848" cy="928694"/>
          </a:xfrm>
          <a:prstGeom prst="rect">
            <a:avLst/>
          </a:prstGeom>
        </p:spPr>
        <p:txBody>
          <a:bodyPr>
            <a:noAutofit/>
          </a:bodyPr>
          <a:lstStyle/>
          <a:p>
            <a:pPr marL="285744" lvl="1" indent="-285744">
              <a:spcBef>
                <a:spcPct val="20000"/>
              </a:spcBef>
              <a:buClr>
                <a:srgbClr val="F27300"/>
              </a:buClr>
              <a:buFont typeface="Arial" pitchFamily="34" charset="0"/>
              <a:buChar char="•"/>
            </a:pP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Ebrima" pitchFamily="2" charset="0"/>
                <a:ea typeface="Ebrima" pitchFamily="2" charset="0"/>
                <a:cs typeface="Ebrima" pitchFamily="2" charset="0"/>
              </a:rPr>
              <a:t>*</a:t>
            </a:r>
            <a:r>
              <a:rPr lang="en-US" altLang="ko-KR" sz="1400" b="1" dirty="0">
                <a:solidFill>
                  <a:schemeClr val="bg2">
                    <a:lumMod val="50000"/>
                  </a:schemeClr>
                </a:solidFill>
                <a:latin typeface="Ebrima" pitchFamily="2" charset="0"/>
                <a:ea typeface="Ebrima" pitchFamily="2" charset="0"/>
                <a:cs typeface="Ebrima" pitchFamily="2" charset="0"/>
              </a:rPr>
              <a:t>IPMI</a:t>
            </a:r>
            <a:r>
              <a:rPr lang="en-US" altLang="ko-KR" sz="1400" b="1" dirty="0">
                <a:latin typeface="Ebrima" pitchFamily="2" charset="0"/>
                <a:ea typeface="Ebrima" pitchFamily="2" charset="0"/>
                <a:cs typeface="Ebrima" pitchFamily="2" charset="0"/>
              </a:rPr>
              <a:t>, Intel AMT, IBM HMC, …  </a:t>
            </a:r>
          </a:p>
          <a:p>
            <a:pPr marL="285744" lvl="1" indent="-285744">
              <a:spcBef>
                <a:spcPct val="20000"/>
              </a:spcBef>
              <a:buClr>
                <a:srgbClr val="F27300"/>
              </a:buClr>
              <a:buFont typeface="Arial" pitchFamily="34" charset="0"/>
              <a:buChar char="•"/>
            </a:pPr>
            <a:r>
              <a:rPr lang="en-US" altLang="ko-KR" sz="1400" b="1" dirty="0">
                <a:latin typeface="Ebrima" pitchFamily="2" charset="0"/>
                <a:ea typeface="Ebrima" pitchFamily="2" charset="0"/>
                <a:cs typeface="Ebrima" pitchFamily="2" charset="0"/>
              </a:rPr>
              <a:t>PXE bootable with DHCP option</a:t>
            </a:r>
          </a:p>
          <a:p>
            <a:pPr marL="285744" lvl="1" indent="-285744">
              <a:spcBef>
                <a:spcPct val="20000"/>
              </a:spcBef>
              <a:buClr>
                <a:srgbClr val="F27300"/>
              </a:buClr>
              <a:buFont typeface="Arial" pitchFamily="34" charset="0"/>
              <a:buChar char="•"/>
            </a:pPr>
            <a:r>
              <a:rPr lang="en-US" altLang="ko-KR" sz="1400" b="1" dirty="0">
                <a:latin typeface="Ebrima" pitchFamily="2" charset="0"/>
                <a:ea typeface="Ebrima" pitchFamily="2" charset="0"/>
                <a:cs typeface="Ebrima" pitchFamily="2" charset="0"/>
              </a:rPr>
              <a:t>Two Ethernet interfaces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7C42E3CA-BBFC-4927-B191-465722789EA4}"/>
              </a:ext>
            </a:extLst>
          </p:cNvPr>
          <p:cNvGrpSpPr/>
          <p:nvPr/>
        </p:nvGrpSpPr>
        <p:grpSpPr>
          <a:xfrm>
            <a:off x="209561" y="1039278"/>
            <a:ext cx="8724878" cy="4117914"/>
            <a:chOff x="56903" y="1600102"/>
            <a:chExt cx="8043663" cy="3674574"/>
          </a:xfrm>
        </p:grpSpPr>
        <p:sp>
          <p:nvSpPr>
            <p:cNvPr id="7" name="모서리가 둥근 직사각형 32">
              <a:extLst>
                <a:ext uri="{FF2B5EF4-FFF2-40B4-BE49-F238E27FC236}">
                  <a16:creationId xmlns:a16="http://schemas.microsoft.com/office/drawing/2014/main" id="{30CA48EA-01E8-4EEC-AC43-6F02E783D5D0}"/>
                </a:ext>
              </a:extLst>
            </p:cNvPr>
            <p:cNvSpPr/>
            <p:nvPr/>
          </p:nvSpPr>
          <p:spPr>
            <a:xfrm>
              <a:off x="3032082" y="1642838"/>
              <a:ext cx="5029460" cy="3615060"/>
            </a:xfrm>
            <a:prstGeom prst="roundRect">
              <a:avLst>
                <a:gd name="adj" fmla="val 6978"/>
              </a:avLst>
            </a:prstGeom>
            <a:solidFill>
              <a:srgbClr val="4472C4">
                <a:lumMod val="20000"/>
                <a:lumOff val="8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" name="모서리가 둥근 직사각형 69">
              <a:extLst>
                <a:ext uri="{FF2B5EF4-FFF2-40B4-BE49-F238E27FC236}">
                  <a16:creationId xmlns:a16="http://schemas.microsoft.com/office/drawing/2014/main" id="{FE1B3906-2F8A-4F7C-BD4C-DBEEC54CA7CE}"/>
                </a:ext>
              </a:extLst>
            </p:cNvPr>
            <p:cNvSpPr/>
            <p:nvPr/>
          </p:nvSpPr>
          <p:spPr>
            <a:xfrm>
              <a:off x="376083" y="1659616"/>
              <a:ext cx="2728417" cy="3615060"/>
            </a:xfrm>
            <a:prstGeom prst="roundRect">
              <a:avLst/>
            </a:prstGeom>
            <a:solidFill>
              <a:srgbClr val="ED7D31">
                <a:lumMod val="20000"/>
                <a:lumOff val="8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39AB466-1302-4D48-A618-9A8695EA1F06}"/>
                </a:ext>
              </a:extLst>
            </p:cNvPr>
            <p:cNvSpPr txBox="1"/>
            <p:nvPr/>
          </p:nvSpPr>
          <p:spPr>
            <a:xfrm>
              <a:off x="4601092" y="1609935"/>
              <a:ext cx="2666328" cy="3570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</a:rPr>
                <a:t>Automatic Installation</a:t>
              </a:r>
              <a:endPara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042947D-7435-4D6A-ABC9-D1B37E882F30}"/>
                </a:ext>
              </a:extLst>
            </p:cNvPr>
            <p:cNvSpPr txBox="1"/>
            <p:nvPr/>
          </p:nvSpPr>
          <p:spPr>
            <a:xfrm>
              <a:off x="701868" y="1600102"/>
              <a:ext cx="2338247" cy="3570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Manual Installation</a:t>
              </a:r>
              <a:endPara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1" name="모서리가 둥근 직사각형 6">
              <a:extLst>
                <a:ext uri="{FF2B5EF4-FFF2-40B4-BE49-F238E27FC236}">
                  <a16:creationId xmlns:a16="http://schemas.microsoft.com/office/drawing/2014/main" id="{862A0FD5-645E-4244-812D-968F5CDB6B66}"/>
                </a:ext>
              </a:extLst>
            </p:cNvPr>
            <p:cNvSpPr/>
            <p:nvPr/>
          </p:nvSpPr>
          <p:spPr>
            <a:xfrm>
              <a:off x="3410250" y="4530141"/>
              <a:ext cx="1440925" cy="572550"/>
            </a:xfrm>
            <a:prstGeom prst="round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AFA60C2-6511-43B8-A555-B8C5BF710BC7}"/>
                </a:ext>
              </a:extLst>
            </p:cNvPr>
            <p:cNvSpPr/>
            <p:nvPr/>
          </p:nvSpPr>
          <p:spPr>
            <a:xfrm>
              <a:off x="5353690" y="2160784"/>
              <a:ext cx="788418" cy="2121254"/>
            </a:xfrm>
            <a:prstGeom prst="rect">
              <a:avLst/>
            </a:prstGeom>
            <a:solidFill>
              <a:sysClr val="window" lastClr="FFFFFF"/>
            </a:solidFill>
            <a:ln w="19050">
              <a:solidFill>
                <a:srgbClr val="5B9BD5">
                  <a:lumMod val="60000"/>
                  <a:lumOff val="40000"/>
                </a:srgbClr>
              </a:solidFill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5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MAAS</a:t>
              </a:r>
            </a:p>
            <a:p>
              <a:pPr marL="0" marR="0" lvl="0" indent="0" algn="ctr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5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Rack Controller</a:t>
              </a:r>
              <a:endParaRPr kumimoji="0" lang="ko-KR" altLang="en-US" sz="105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3" name="모서리가 둥근 직사각형 10">
              <a:extLst>
                <a:ext uri="{FF2B5EF4-FFF2-40B4-BE49-F238E27FC236}">
                  <a16:creationId xmlns:a16="http://schemas.microsoft.com/office/drawing/2014/main" id="{DBDBFFD5-1931-4F1D-8981-C0245CB9FCFA}"/>
                </a:ext>
              </a:extLst>
            </p:cNvPr>
            <p:cNvSpPr/>
            <p:nvPr/>
          </p:nvSpPr>
          <p:spPr>
            <a:xfrm>
              <a:off x="5141105" y="2806029"/>
              <a:ext cx="292733" cy="259029"/>
            </a:xfrm>
            <a:prstGeom prst="round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DHCP</a:t>
              </a:r>
              <a:endParaRPr kumimoji="0" lang="ko-KR" altLang="en-US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4" name="모서리가 둥근 직사각형 11">
              <a:extLst>
                <a:ext uri="{FF2B5EF4-FFF2-40B4-BE49-F238E27FC236}">
                  <a16:creationId xmlns:a16="http://schemas.microsoft.com/office/drawing/2014/main" id="{28A8EE5E-E27B-406F-AD39-ED6419FEEA4B}"/>
                </a:ext>
              </a:extLst>
            </p:cNvPr>
            <p:cNvSpPr/>
            <p:nvPr/>
          </p:nvSpPr>
          <p:spPr>
            <a:xfrm>
              <a:off x="5141105" y="3191730"/>
              <a:ext cx="292733" cy="267313"/>
            </a:xfrm>
            <a:prstGeom prst="round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TFTP</a:t>
              </a:r>
              <a:endParaRPr kumimoji="0" lang="ko-KR" altLang="en-US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5" name="모서리가 둥근 직사각형 12">
              <a:extLst>
                <a:ext uri="{FF2B5EF4-FFF2-40B4-BE49-F238E27FC236}">
                  <a16:creationId xmlns:a16="http://schemas.microsoft.com/office/drawing/2014/main" id="{61B7EA4D-A48B-48A3-A1B4-F79CEFB59E12}"/>
                </a:ext>
              </a:extLst>
            </p:cNvPr>
            <p:cNvSpPr/>
            <p:nvPr/>
          </p:nvSpPr>
          <p:spPr>
            <a:xfrm>
              <a:off x="5141105" y="3555663"/>
              <a:ext cx="292733" cy="260702"/>
            </a:xfrm>
            <a:prstGeom prst="round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WEB</a:t>
              </a:r>
              <a:endParaRPr kumimoji="0" lang="ko-KR" altLang="en-US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6" name="모서리가 둥근 직사각형 13">
              <a:extLst>
                <a:ext uri="{FF2B5EF4-FFF2-40B4-BE49-F238E27FC236}">
                  <a16:creationId xmlns:a16="http://schemas.microsoft.com/office/drawing/2014/main" id="{E1FECA6B-BFD0-4232-AE43-21AA0FF34891}"/>
                </a:ext>
              </a:extLst>
            </p:cNvPr>
            <p:cNvSpPr/>
            <p:nvPr/>
          </p:nvSpPr>
          <p:spPr>
            <a:xfrm>
              <a:off x="3439333" y="2161830"/>
              <a:ext cx="1440925" cy="529141"/>
            </a:xfrm>
            <a:prstGeom prst="round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7" name="모서리가 둥근 직사각형 15">
              <a:extLst>
                <a:ext uri="{FF2B5EF4-FFF2-40B4-BE49-F238E27FC236}">
                  <a16:creationId xmlns:a16="http://schemas.microsoft.com/office/drawing/2014/main" id="{064584D0-BAD6-4DF3-9400-C78AD6D65B41}"/>
                </a:ext>
              </a:extLst>
            </p:cNvPr>
            <p:cNvSpPr/>
            <p:nvPr/>
          </p:nvSpPr>
          <p:spPr>
            <a:xfrm>
              <a:off x="3416807" y="3084675"/>
              <a:ext cx="1440925" cy="509947"/>
            </a:xfrm>
            <a:prstGeom prst="round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8" name="모서리가 둥근 직사각형 19">
              <a:extLst>
                <a:ext uri="{FF2B5EF4-FFF2-40B4-BE49-F238E27FC236}">
                  <a16:creationId xmlns:a16="http://schemas.microsoft.com/office/drawing/2014/main" id="{A68F2B44-97F5-454C-B7D9-60FE3AE9A346}"/>
                </a:ext>
              </a:extLst>
            </p:cNvPr>
            <p:cNvSpPr/>
            <p:nvPr/>
          </p:nvSpPr>
          <p:spPr>
            <a:xfrm>
              <a:off x="3416807" y="3737734"/>
              <a:ext cx="1440925" cy="544306"/>
            </a:xfrm>
            <a:prstGeom prst="round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DAF9D37-F693-4A59-876E-D50013A65167}"/>
                </a:ext>
              </a:extLst>
            </p:cNvPr>
            <p:cNvSpPr txBox="1"/>
            <p:nvPr/>
          </p:nvSpPr>
          <p:spPr>
            <a:xfrm>
              <a:off x="3469252" y="2227546"/>
              <a:ext cx="1367302" cy="3707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5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IPMI Based 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5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Power Management</a:t>
              </a:r>
              <a:endParaRPr kumimoji="0" lang="ko-KR" altLang="en-US" sz="105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A9CBC89-3B21-4087-BE66-6FD103EE9C2E}"/>
                </a:ext>
              </a:extLst>
            </p:cNvPr>
            <p:cNvSpPr txBox="1"/>
            <p:nvPr/>
          </p:nvSpPr>
          <p:spPr>
            <a:xfrm>
              <a:off x="3677285" y="3213156"/>
              <a:ext cx="907693" cy="2265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5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PXE Booting</a:t>
              </a:r>
              <a:endParaRPr kumimoji="0" lang="ko-KR" altLang="en-US" sz="105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80DC469-1F7E-4391-9D5B-AC1DF165F5E9}"/>
                </a:ext>
              </a:extLst>
            </p:cNvPr>
            <p:cNvSpPr txBox="1"/>
            <p:nvPr/>
          </p:nvSpPr>
          <p:spPr>
            <a:xfrm>
              <a:off x="3621400" y="3823162"/>
              <a:ext cx="1037743" cy="3707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5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OS Installation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5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Process</a:t>
              </a:r>
              <a:endParaRPr kumimoji="0" lang="ko-KR" altLang="en-US" sz="105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FB05E4E-F390-46CC-AE54-00D5AC496A0B}"/>
                </a:ext>
              </a:extLst>
            </p:cNvPr>
            <p:cNvSpPr txBox="1"/>
            <p:nvPr/>
          </p:nvSpPr>
          <p:spPr>
            <a:xfrm>
              <a:off x="3532040" y="4624859"/>
              <a:ext cx="1197350" cy="3707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5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OS Configuration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5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Process</a:t>
              </a:r>
              <a:endParaRPr kumimoji="0" lang="ko-KR" altLang="en-US" sz="105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878C2163-0EC5-4A6F-A5A1-C6013FDA3053}"/>
                </a:ext>
              </a:extLst>
            </p:cNvPr>
            <p:cNvSpPr/>
            <p:nvPr/>
          </p:nvSpPr>
          <p:spPr>
            <a:xfrm>
              <a:off x="3474081" y="2184623"/>
              <a:ext cx="142612" cy="145402"/>
            </a:xfrm>
            <a:prstGeom prst="ellipse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2</a:t>
              </a:r>
              <a:endParaRPr kumimoji="0" lang="ko-KR" alt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EBFB0DBD-0CDB-4F71-B1EA-440ACC3BAEC8}"/>
                </a:ext>
              </a:extLst>
            </p:cNvPr>
            <p:cNvSpPr/>
            <p:nvPr/>
          </p:nvSpPr>
          <p:spPr>
            <a:xfrm>
              <a:off x="3446828" y="3111468"/>
              <a:ext cx="142612" cy="145402"/>
            </a:xfrm>
            <a:prstGeom prst="ellipse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3</a:t>
              </a:r>
              <a:endParaRPr kumimoji="0" lang="ko-KR" alt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0FEB110F-AE42-47C8-9B1A-D37560CF53E3}"/>
                </a:ext>
              </a:extLst>
            </p:cNvPr>
            <p:cNvSpPr/>
            <p:nvPr/>
          </p:nvSpPr>
          <p:spPr>
            <a:xfrm>
              <a:off x="3446828" y="3773619"/>
              <a:ext cx="142612" cy="145402"/>
            </a:xfrm>
            <a:prstGeom prst="ellipse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4</a:t>
              </a:r>
              <a:endParaRPr kumimoji="0" lang="ko-KR" alt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9F2861C0-B0B9-4EBF-9CAA-CE57D7A8E15B}"/>
                </a:ext>
              </a:extLst>
            </p:cNvPr>
            <p:cNvSpPr/>
            <p:nvPr/>
          </p:nvSpPr>
          <p:spPr>
            <a:xfrm>
              <a:off x="3440558" y="4557383"/>
              <a:ext cx="142612" cy="145402"/>
            </a:xfrm>
            <a:prstGeom prst="ellipse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5</a:t>
              </a:r>
              <a:endParaRPr kumimoji="0" lang="ko-KR" alt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27" name="직선 화살표 연결선 26">
              <a:extLst>
                <a:ext uri="{FF2B5EF4-FFF2-40B4-BE49-F238E27FC236}">
                  <a16:creationId xmlns:a16="http://schemas.microsoft.com/office/drawing/2014/main" id="{683A9535-A326-4BE2-B5A2-BB90F663F902}"/>
                </a:ext>
              </a:extLst>
            </p:cNvPr>
            <p:cNvCxnSpPr>
              <a:stCxn id="16" idx="3"/>
            </p:cNvCxnSpPr>
            <p:nvPr/>
          </p:nvCxnSpPr>
          <p:spPr>
            <a:xfrm>
              <a:off x="4880258" y="2426401"/>
              <a:ext cx="473431" cy="0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ysDash"/>
              <a:miter lim="800000"/>
              <a:headEnd type="triangle"/>
              <a:tailEnd type="none"/>
            </a:ln>
            <a:effectLst/>
          </p:spPr>
        </p:cxnSp>
        <p:cxnSp>
          <p:nvCxnSpPr>
            <p:cNvPr id="28" name="직선 화살표 연결선 27">
              <a:extLst>
                <a:ext uri="{FF2B5EF4-FFF2-40B4-BE49-F238E27FC236}">
                  <a16:creationId xmlns:a16="http://schemas.microsoft.com/office/drawing/2014/main" id="{6759FF30-344A-4745-99DE-942519B28DA1}"/>
                </a:ext>
              </a:extLst>
            </p:cNvPr>
            <p:cNvCxnSpPr>
              <a:stCxn id="17" idx="3"/>
              <a:endCxn id="13" idx="1"/>
            </p:cNvCxnSpPr>
            <p:nvPr/>
          </p:nvCxnSpPr>
          <p:spPr>
            <a:xfrm flipV="1">
              <a:off x="4857732" y="2935544"/>
              <a:ext cx="283372" cy="404105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ysDash"/>
              <a:miter lim="800000"/>
              <a:headEnd type="triangle"/>
              <a:tailEnd type="triangle"/>
            </a:ln>
            <a:effectLst/>
          </p:spPr>
        </p:cxnSp>
        <p:cxnSp>
          <p:nvCxnSpPr>
            <p:cNvPr id="29" name="직선 화살표 연결선 28">
              <a:extLst>
                <a:ext uri="{FF2B5EF4-FFF2-40B4-BE49-F238E27FC236}">
                  <a16:creationId xmlns:a16="http://schemas.microsoft.com/office/drawing/2014/main" id="{7FD6E643-4EB4-42F8-99F6-DC1B25EE827F}"/>
                </a:ext>
              </a:extLst>
            </p:cNvPr>
            <p:cNvCxnSpPr>
              <a:stCxn id="17" idx="3"/>
              <a:endCxn id="14" idx="1"/>
            </p:cNvCxnSpPr>
            <p:nvPr/>
          </p:nvCxnSpPr>
          <p:spPr>
            <a:xfrm flipV="1">
              <a:off x="4857732" y="3325387"/>
              <a:ext cx="283372" cy="14262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ysDash"/>
              <a:miter lim="800000"/>
              <a:headEnd type="triangle"/>
              <a:tailEnd type="triangle"/>
            </a:ln>
            <a:effectLst/>
          </p:spPr>
        </p:cxnSp>
        <p:cxnSp>
          <p:nvCxnSpPr>
            <p:cNvPr id="30" name="직선 화살표 연결선 29">
              <a:extLst>
                <a:ext uri="{FF2B5EF4-FFF2-40B4-BE49-F238E27FC236}">
                  <a16:creationId xmlns:a16="http://schemas.microsoft.com/office/drawing/2014/main" id="{EADB3494-A0F9-4C82-8F46-898491ED38EE}"/>
                </a:ext>
              </a:extLst>
            </p:cNvPr>
            <p:cNvCxnSpPr>
              <a:stCxn id="17" idx="3"/>
              <a:endCxn id="15" idx="1"/>
            </p:cNvCxnSpPr>
            <p:nvPr/>
          </p:nvCxnSpPr>
          <p:spPr>
            <a:xfrm>
              <a:off x="4857732" y="3339649"/>
              <a:ext cx="283372" cy="346365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ysDash"/>
              <a:miter lim="800000"/>
              <a:headEnd type="triangle"/>
              <a:tailEnd type="triangle"/>
            </a:ln>
            <a:effectLst/>
          </p:spPr>
        </p:cxnSp>
        <p:cxnSp>
          <p:nvCxnSpPr>
            <p:cNvPr id="31" name="직선 화살표 연결선 30">
              <a:extLst>
                <a:ext uri="{FF2B5EF4-FFF2-40B4-BE49-F238E27FC236}">
                  <a16:creationId xmlns:a16="http://schemas.microsoft.com/office/drawing/2014/main" id="{AAD55C4D-E0BA-4FA6-9822-7723E16599DB}"/>
                </a:ext>
              </a:extLst>
            </p:cNvPr>
            <p:cNvCxnSpPr>
              <a:stCxn id="18" idx="3"/>
              <a:endCxn id="15" idx="1"/>
            </p:cNvCxnSpPr>
            <p:nvPr/>
          </p:nvCxnSpPr>
          <p:spPr>
            <a:xfrm flipV="1">
              <a:off x="4857732" y="3686014"/>
              <a:ext cx="283372" cy="323873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ysDash"/>
              <a:miter lim="800000"/>
              <a:headEnd type="triangle"/>
              <a:tailEnd type="triangle"/>
            </a:ln>
            <a:effectLst/>
          </p:spPr>
        </p:cxn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94B05BF2-A52F-4185-A8F1-9D85498DF645}"/>
                </a:ext>
              </a:extLst>
            </p:cNvPr>
            <p:cNvGrpSpPr/>
            <p:nvPr/>
          </p:nvGrpSpPr>
          <p:grpSpPr>
            <a:xfrm>
              <a:off x="7145581" y="2128730"/>
              <a:ext cx="954985" cy="934283"/>
              <a:chOff x="7916490" y="1989148"/>
              <a:chExt cx="954985" cy="934283"/>
            </a:xfrm>
          </p:grpSpPr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BC9A4371-E487-4DD0-9995-2C8E9BC9BCEF}"/>
                  </a:ext>
                </a:extLst>
              </p:cNvPr>
              <p:cNvSpPr/>
              <p:nvPr/>
            </p:nvSpPr>
            <p:spPr>
              <a:xfrm>
                <a:off x="8033242" y="1989148"/>
                <a:ext cx="838233" cy="35703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0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Installation 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0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Triggering</a:t>
                </a:r>
              </a:p>
            </p:txBody>
          </p:sp>
          <p:sp>
            <p:nvSpPr>
              <p:cNvPr id="53" name="타원 52">
                <a:extLst>
                  <a:ext uri="{FF2B5EF4-FFF2-40B4-BE49-F238E27FC236}">
                    <a16:creationId xmlns:a16="http://schemas.microsoft.com/office/drawing/2014/main" id="{F576ACD9-87ED-44DB-A116-62CDA51B19BB}"/>
                  </a:ext>
                </a:extLst>
              </p:cNvPr>
              <p:cNvSpPr/>
              <p:nvPr/>
            </p:nvSpPr>
            <p:spPr>
              <a:xfrm>
                <a:off x="7985959" y="2129207"/>
                <a:ext cx="142611" cy="145402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1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rPr>
                  <a:t>1</a:t>
                </a:r>
                <a:endParaRPr kumimoji="0" lang="ko-KR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pic>
            <p:nvPicPr>
              <p:cNvPr id="54" name="Picture 10" descr="C:\Users\bluerabbit87\Dropbox\1. SDN\OF@TEIN 2013 제안 그림 Task 2-1\OF@TEIN-2013-Plan-v02.jpg">
                <a:extLst>
                  <a:ext uri="{FF2B5EF4-FFF2-40B4-BE49-F238E27FC236}">
                    <a16:creationId xmlns:a16="http://schemas.microsoft.com/office/drawing/2014/main" id="{4CB237E3-8266-4BD9-8716-D41922EF84E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clrChange>
                  <a:clrFrom>
                    <a:srgbClr val="FEFEFE"/>
                  </a:clrFrom>
                  <a:clrTo>
                    <a:srgbClr val="FEFEFE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241904" y="2389969"/>
                <a:ext cx="399832" cy="3575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5" name="왼쪽 화살표 81">
                <a:extLst>
                  <a:ext uri="{FF2B5EF4-FFF2-40B4-BE49-F238E27FC236}">
                    <a16:creationId xmlns:a16="http://schemas.microsoft.com/office/drawing/2014/main" id="{9F96403D-089A-49DE-B1E5-611E43759D63}"/>
                  </a:ext>
                </a:extLst>
              </p:cNvPr>
              <p:cNvSpPr/>
              <p:nvPr/>
            </p:nvSpPr>
            <p:spPr>
              <a:xfrm>
                <a:off x="7916490" y="2504322"/>
                <a:ext cx="295187" cy="231183"/>
              </a:xfrm>
              <a:prstGeom prst="leftArrow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F467570A-8680-45CD-BF43-4BFF9F12B04E}"/>
                  </a:ext>
                </a:extLst>
              </p:cNvPr>
              <p:cNvSpPr txBox="1"/>
              <p:nvPr/>
            </p:nvSpPr>
            <p:spPr>
              <a:xfrm>
                <a:off x="8126629" y="2696852"/>
                <a:ext cx="677148" cy="2265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05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Operator</a:t>
                </a:r>
                <a:endPara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33" name="모서리가 둥근 직사각형 49">
              <a:extLst>
                <a:ext uri="{FF2B5EF4-FFF2-40B4-BE49-F238E27FC236}">
                  <a16:creationId xmlns:a16="http://schemas.microsoft.com/office/drawing/2014/main" id="{5D9CDE68-BFF8-465E-A02F-7BCB7312E904}"/>
                </a:ext>
              </a:extLst>
            </p:cNvPr>
            <p:cNvSpPr/>
            <p:nvPr/>
          </p:nvSpPr>
          <p:spPr>
            <a:xfrm>
              <a:off x="1123717" y="2102464"/>
              <a:ext cx="1722832" cy="3000227"/>
            </a:xfrm>
            <a:prstGeom prst="round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9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4" name="모서리가 둥근 직사각형 41">
              <a:extLst>
                <a:ext uri="{FF2B5EF4-FFF2-40B4-BE49-F238E27FC236}">
                  <a16:creationId xmlns:a16="http://schemas.microsoft.com/office/drawing/2014/main" id="{593E18AD-B131-42CF-8FCA-3ABE32618A16}"/>
                </a:ext>
              </a:extLst>
            </p:cNvPr>
            <p:cNvSpPr/>
            <p:nvPr/>
          </p:nvSpPr>
          <p:spPr>
            <a:xfrm>
              <a:off x="1234811" y="2240850"/>
              <a:ext cx="1492725" cy="369872"/>
            </a:xfrm>
            <a:prstGeom prst="round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r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Reboot Manually</a:t>
              </a:r>
            </a:p>
          </p:txBody>
        </p:sp>
        <p:sp>
          <p:nvSpPr>
            <p:cNvPr id="35" name="모서리가 둥근 직사각형 42">
              <a:extLst>
                <a:ext uri="{FF2B5EF4-FFF2-40B4-BE49-F238E27FC236}">
                  <a16:creationId xmlns:a16="http://schemas.microsoft.com/office/drawing/2014/main" id="{418C980F-CD65-465B-A06B-A2A7EB4968EF}"/>
                </a:ext>
              </a:extLst>
            </p:cNvPr>
            <p:cNvSpPr/>
            <p:nvPr/>
          </p:nvSpPr>
          <p:spPr>
            <a:xfrm>
              <a:off x="1229244" y="3157987"/>
              <a:ext cx="1492725" cy="369872"/>
            </a:xfrm>
            <a:prstGeom prst="round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r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Prepare Install CD/USB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Choose CD/USB Boot</a:t>
              </a:r>
              <a:endParaRPr kumimoji="0" lang="ko-KR" alt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6" name="모서리가 둥근 직사각형 43">
              <a:extLst>
                <a:ext uri="{FF2B5EF4-FFF2-40B4-BE49-F238E27FC236}">
                  <a16:creationId xmlns:a16="http://schemas.microsoft.com/office/drawing/2014/main" id="{1EDEBBCC-B311-4A39-9A1A-17E8AC85B379}"/>
                </a:ext>
              </a:extLst>
            </p:cNvPr>
            <p:cNvSpPr/>
            <p:nvPr/>
          </p:nvSpPr>
          <p:spPr>
            <a:xfrm>
              <a:off x="1229243" y="3775867"/>
              <a:ext cx="1492726" cy="460892"/>
            </a:xfrm>
            <a:prstGeom prst="round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r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Answer each questions manually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(partitions, interfaces, etc...)</a:t>
              </a:r>
              <a:endParaRPr kumimoji="0" lang="ko-KR" alt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7" name="모서리가 둥근 직사각형 44">
              <a:extLst>
                <a:ext uri="{FF2B5EF4-FFF2-40B4-BE49-F238E27FC236}">
                  <a16:creationId xmlns:a16="http://schemas.microsoft.com/office/drawing/2014/main" id="{223B2FC5-B1DC-46F7-9534-46BD60D9E04F}"/>
                </a:ext>
              </a:extLst>
            </p:cNvPr>
            <p:cNvSpPr/>
            <p:nvPr/>
          </p:nvSpPr>
          <p:spPr>
            <a:xfrm>
              <a:off x="1233296" y="4630770"/>
              <a:ext cx="1492725" cy="369872"/>
            </a:xfrm>
            <a:prstGeom prst="round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r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Configure the box after installation</a:t>
              </a:r>
              <a:br>
                <a:rPr kumimoji="0" lang="en-US" altLang="ko-KR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</a:br>
              <a:r>
                <a:rPr kumimoji="0" lang="en-US" altLang="ko-KR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(NIC, Account, etc.)</a:t>
              </a:r>
              <a:endParaRPr kumimoji="0" lang="ko-KR" alt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641A55B2-FB48-498E-8A8E-C4F13338CFC0}"/>
                </a:ext>
              </a:extLst>
            </p:cNvPr>
            <p:cNvCxnSpPr>
              <a:stCxn id="34" idx="3"/>
              <a:endCxn id="16" idx="1"/>
            </p:cNvCxnSpPr>
            <p:nvPr/>
          </p:nvCxnSpPr>
          <p:spPr>
            <a:xfrm>
              <a:off x="2727536" y="2425786"/>
              <a:ext cx="711797" cy="615"/>
            </a:xfrm>
            <a:prstGeom prst="line">
              <a:avLst/>
            </a:prstGeom>
            <a:noFill/>
            <a:ln w="12700" cap="flat" cmpd="sng" algn="ctr">
              <a:solidFill>
                <a:srgbClr val="5B9BD5"/>
              </a:solidFill>
              <a:prstDash val="solid"/>
              <a:miter lim="800000"/>
              <a:headEnd type="arrow"/>
              <a:tailEnd type="arrow"/>
            </a:ln>
            <a:effectLst/>
          </p:spPr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71FE581A-FF0C-4AE0-939E-9EE5FEABD829}"/>
                </a:ext>
              </a:extLst>
            </p:cNvPr>
            <p:cNvCxnSpPr>
              <a:stCxn id="35" idx="3"/>
              <a:endCxn id="17" idx="1"/>
            </p:cNvCxnSpPr>
            <p:nvPr/>
          </p:nvCxnSpPr>
          <p:spPr>
            <a:xfrm flipV="1">
              <a:off x="2721969" y="3339649"/>
              <a:ext cx="694838" cy="3274"/>
            </a:xfrm>
            <a:prstGeom prst="line">
              <a:avLst/>
            </a:prstGeom>
            <a:noFill/>
            <a:ln w="12700" cap="flat" cmpd="sng" algn="ctr">
              <a:solidFill>
                <a:srgbClr val="5B9BD5"/>
              </a:solidFill>
              <a:prstDash val="solid"/>
              <a:miter lim="800000"/>
              <a:headEnd type="arrow"/>
              <a:tailEnd type="arrow"/>
            </a:ln>
            <a:effectLst/>
          </p:spPr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FE36FE60-D118-4212-8DA2-D401D460AB5C}"/>
                </a:ext>
              </a:extLst>
            </p:cNvPr>
            <p:cNvCxnSpPr>
              <a:stCxn id="36" idx="3"/>
              <a:endCxn id="18" idx="1"/>
            </p:cNvCxnSpPr>
            <p:nvPr/>
          </p:nvCxnSpPr>
          <p:spPr>
            <a:xfrm>
              <a:off x="2721969" y="4006313"/>
              <a:ext cx="694838" cy="3574"/>
            </a:xfrm>
            <a:prstGeom prst="line">
              <a:avLst/>
            </a:prstGeom>
            <a:noFill/>
            <a:ln w="12700" cap="flat" cmpd="sng" algn="ctr">
              <a:solidFill>
                <a:srgbClr val="5B9BD5"/>
              </a:solidFill>
              <a:prstDash val="solid"/>
              <a:miter lim="800000"/>
              <a:headEnd type="arrow"/>
              <a:tailEnd type="arrow"/>
            </a:ln>
            <a:effectLst/>
          </p:spPr>
        </p:cxn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926084B5-9DCA-423C-8F6F-548F13C08722}"/>
                </a:ext>
              </a:extLst>
            </p:cNvPr>
            <p:cNvCxnSpPr>
              <a:stCxn id="37" idx="3"/>
              <a:endCxn id="11" idx="1"/>
            </p:cNvCxnSpPr>
            <p:nvPr/>
          </p:nvCxnSpPr>
          <p:spPr>
            <a:xfrm>
              <a:off x="2726021" y="4815706"/>
              <a:ext cx="684229" cy="710"/>
            </a:xfrm>
            <a:prstGeom prst="line">
              <a:avLst/>
            </a:prstGeom>
            <a:noFill/>
            <a:ln w="12700" cap="flat" cmpd="sng" algn="ctr">
              <a:solidFill>
                <a:srgbClr val="5B9BD5"/>
              </a:solidFill>
              <a:prstDash val="solid"/>
              <a:miter lim="800000"/>
              <a:headEnd type="arrow"/>
              <a:tailEnd type="arrow"/>
            </a:ln>
            <a:effectLst/>
          </p:spPr>
        </p:cxnSp>
        <p:sp>
          <p:nvSpPr>
            <p:cNvPr id="42" name="왼쪽 화살표 76">
              <a:extLst>
                <a:ext uri="{FF2B5EF4-FFF2-40B4-BE49-F238E27FC236}">
                  <a16:creationId xmlns:a16="http://schemas.microsoft.com/office/drawing/2014/main" id="{F519AE49-67D1-48FC-B1DB-115E679FB622}"/>
                </a:ext>
              </a:extLst>
            </p:cNvPr>
            <p:cNvSpPr/>
            <p:nvPr/>
          </p:nvSpPr>
          <p:spPr>
            <a:xfrm rot="7434778">
              <a:off x="466070" y="2818783"/>
              <a:ext cx="976225" cy="168749"/>
            </a:xfrm>
            <a:prstGeom prst="leftArrow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3" name="왼쪽 화살표 78">
              <a:extLst>
                <a:ext uri="{FF2B5EF4-FFF2-40B4-BE49-F238E27FC236}">
                  <a16:creationId xmlns:a16="http://schemas.microsoft.com/office/drawing/2014/main" id="{5320D488-18BB-419B-BA09-54EECA5E13D8}"/>
                </a:ext>
              </a:extLst>
            </p:cNvPr>
            <p:cNvSpPr/>
            <p:nvPr/>
          </p:nvSpPr>
          <p:spPr>
            <a:xfrm rot="12483227">
              <a:off x="672115" y="3720481"/>
              <a:ext cx="560655" cy="172201"/>
            </a:xfrm>
            <a:prstGeom prst="leftArrow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4" name="왼쪽 화살표 79">
              <a:extLst>
                <a:ext uri="{FF2B5EF4-FFF2-40B4-BE49-F238E27FC236}">
                  <a16:creationId xmlns:a16="http://schemas.microsoft.com/office/drawing/2014/main" id="{C1FCFB4B-AE6C-40B0-9E40-E9749F69BAB3}"/>
                </a:ext>
              </a:extLst>
            </p:cNvPr>
            <p:cNvSpPr/>
            <p:nvPr/>
          </p:nvSpPr>
          <p:spPr>
            <a:xfrm rot="14234787">
              <a:off x="426964" y="4241314"/>
              <a:ext cx="1054435" cy="175730"/>
            </a:xfrm>
            <a:prstGeom prst="leftArrow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5" name="왼쪽 화살표 86">
              <a:extLst>
                <a:ext uri="{FF2B5EF4-FFF2-40B4-BE49-F238E27FC236}">
                  <a16:creationId xmlns:a16="http://schemas.microsoft.com/office/drawing/2014/main" id="{6CB93B76-8F1C-4A9B-991F-B5840CC5C2AB}"/>
                </a:ext>
              </a:extLst>
            </p:cNvPr>
            <p:cNvSpPr/>
            <p:nvPr/>
          </p:nvSpPr>
          <p:spPr>
            <a:xfrm rot="10199687">
              <a:off x="699745" y="3315760"/>
              <a:ext cx="518405" cy="175730"/>
            </a:xfrm>
            <a:prstGeom prst="leftArrow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617FF4FA-640D-42C6-AA1F-0168DD0E945E}"/>
                </a:ext>
              </a:extLst>
            </p:cNvPr>
            <p:cNvGrpSpPr/>
            <p:nvPr/>
          </p:nvGrpSpPr>
          <p:grpSpPr>
            <a:xfrm>
              <a:off x="56903" y="3331451"/>
              <a:ext cx="677148" cy="558495"/>
              <a:chOff x="56903" y="3142637"/>
              <a:chExt cx="677148" cy="558495"/>
            </a:xfrm>
          </p:grpSpPr>
          <p:pic>
            <p:nvPicPr>
              <p:cNvPr id="50" name="Picture 10" descr="C:\Users\bluerabbit87\Dropbox\1. SDN\OF@TEIN 2013 제안 그림 Task 2-1\OF@TEIN-2013-Plan-v02.jpg">
                <a:extLst>
                  <a:ext uri="{FF2B5EF4-FFF2-40B4-BE49-F238E27FC236}">
                    <a16:creationId xmlns:a16="http://schemas.microsoft.com/office/drawing/2014/main" id="{D8F65B36-934E-4AC0-B511-D8CDFBC85E6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clrChange>
                  <a:clrFrom>
                    <a:srgbClr val="FEFEFE"/>
                  </a:clrFrom>
                  <a:clrTo>
                    <a:srgbClr val="FEFEFE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9340" y="3142637"/>
                <a:ext cx="430232" cy="3847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2D4B75DC-9F56-47AC-A478-5CF22552CD21}"/>
                  </a:ext>
                </a:extLst>
              </p:cNvPr>
              <p:cNvSpPr txBox="1"/>
              <p:nvPr/>
            </p:nvSpPr>
            <p:spPr>
              <a:xfrm>
                <a:off x="56903" y="3474553"/>
                <a:ext cx="677148" cy="2265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05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Operator</a:t>
                </a:r>
                <a:endPara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F2304ECC-05CB-4CA9-9A75-29D5F45AC985}"/>
                </a:ext>
              </a:extLst>
            </p:cNvPr>
            <p:cNvSpPr/>
            <p:nvPr/>
          </p:nvSpPr>
          <p:spPr>
            <a:xfrm>
              <a:off x="6378482" y="2156266"/>
              <a:ext cx="720578" cy="2941896"/>
            </a:xfrm>
            <a:prstGeom prst="rect">
              <a:avLst/>
            </a:prstGeom>
            <a:solidFill>
              <a:sysClr val="window" lastClr="FFFFFF"/>
            </a:solidFill>
            <a:ln w="19050">
              <a:solidFill>
                <a:srgbClr val="5B9BD5">
                  <a:lumMod val="75000"/>
                </a:srgbClr>
              </a:solidFill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p:spPr>
          <p:txBody>
            <a:bodyPr lIns="0" r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5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MAAS </a:t>
              </a:r>
            </a:p>
            <a:p>
              <a:pPr marL="0" marR="0" lvl="0" indent="0" algn="ctr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5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Region Controller</a:t>
              </a:r>
            </a:p>
          </p:txBody>
        </p:sp>
        <p:cxnSp>
          <p:nvCxnSpPr>
            <p:cNvPr id="48" name="직선 화살표 연결선 47">
              <a:extLst>
                <a:ext uri="{FF2B5EF4-FFF2-40B4-BE49-F238E27FC236}">
                  <a16:creationId xmlns:a16="http://schemas.microsoft.com/office/drawing/2014/main" id="{16EE09E1-FC9B-4A50-BEB8-DEE457646C6C}"/>
                </a:ext>
              </a:extLst>
            </p:cNvPr>
            <p:cNvCxnSpPr>
              <a:cxnSpLocks/>
              <a:endCxn id="12" idx="3"/>
            </p:cNvCxnSpPr>
            <p:nvPr/>
          </p:nvCxnSpPr>
          <p:spPr>
            <a:xfrm flipH="1">
              <a:off x="6142108" y="3213156"/>
              <a:ext cx="236374" cy="8255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ysDash"/>
              <a:miter lim="800000"/>
              <a:tailEnd type="triangle"/>
            </a:ln>
            <a:effectLst/>
          </p:spPr>
        </p:cxnSp>
        <p:cxnSp>
          <p:nvCxnSpPr>
            <p:cNvPr id="49" name="직선 화살표 연결선 48">
              <a:extLst>
                <a:ext uri="{FF2B5EF4-FFF2-40B4-BE49-F238E27FC236}">
                  <a16:creationId xmlns:a16="http://schemas.microsoft.com/office/drawing/2014/main" id="{141BB8E6-3AAA-4880-AEF0-ACCFC0C1FCC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857732" y="4824914"/>
              <a:ext cx="1520752" cy="1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ysDash"/>
              <a:miter lim="800000"/>
              <a:tailEnd type="triangle"/>
            </a:ln>
            <a:effectLst/>
          </p:spPr>
        </p:cxn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B0C22B05-A034-41C9-AF7E-749C74E4A8D7}"/>
              </a:ext>
            </a:extLst>
          </p:cNvPr>
          <p:cNvSpPr txBox="1"/>
          <p:nvPr/>
        </p:nvSpPr>
        <p:spPr>
          <a:xfrm>
            <a:off x="107504" y="6393012"/>
            <a:ext cx="90364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2">
                    <a:lumMod val="50000"/>
                  </a:schemeClr>
                </a:solidFill>
                <a:latin typeface="Ebrima" pitchFamily="2" charset="0"/>
                <a:ea typeface="Ebrima" pitchFamily="2" charset="0"/>
                <a:cs typeface="Ebrima" pitchFamily="2" charset="0"/>
              </a:rPr>
              <a:t>*IPMI: The intelligent Platform Management Interface. Remote hardware health monitoring and management system that defines the interfaces for use in monitoring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8539426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9698"/>
            <a:ext cx="7478001" cy="619599"/>
          </a:xfrm>
        </p:spPr>
        <p:txBody>
          <a:bodyPr>
            <a:noAutofit/>
          </a:bodyPr>
          <a:lstStyle/>
          <a:p>
            <a:r>
              <a:rPr lang="en-US" altLang="ko-KR" sz="3200" dirty="0">
                <a:solidFill>
                  <a:srgbClr val="0070C0"/>
                </a:solidFill>
                <a:latin typeface="+mj-ea"/>
              </a:rPr>
              <a:t>MAAS: </a:t>
            </a:r>
            <a:r>
              <a:rPr lang="ko-KR" altLang="en-US" sz="3200" dirty="0">
                <a:solidFill>
                  <a:srgbClr val="0070C0"/>
                </a:solidFill>
                <a:latin typeface="+mj-ea"/>
              </a:rPr>
              <a:t> </a:t>
            </a:r>
            <a:r>
              <a:rPr lang="en-US" altLang="ko-KR" sz="3200" dirty="0">
                <a:solidFill>
                  <a:srgbClr val="0070C0"/>
                </a:solidFill>
                <a:latin typeface="+mj-ea"/>
              </a:rPr>
              <a:t>Remote OS installation process</a:t>
            </a:r>
            <a:endParaRPr lang="ko-KR" altLang="en-US" sz="3200" dirty="0">
              <a:solidFill>
                <a:srgbClr val="0070C0"/>
              </a:solidFill>
              <a:latin typeface="+mj-ea"/>
              <a:cs typeface="Times New Roman" panose="02020603050405020304" pitchFamily="18" charset="0"/>
            </a:endParaRPr>
          </a:p>
        </p:txBody>
      </p:sp>
      <p:sp>
        <p:nvSpPr>
          <p:cNvPr id="3" name="모서리가 둥근 직사각형 6">
            <a:extLst>
              <a:ext uri="{FF2B5EF4-FFF2-40B4-BE49-F238E27FC236}">
                <a16:creationId xmlns:a16="http://schemas.microsoft.com/office/drawing/2014/main" id="{EB047653-19FA-45C7-BC27-3EDC75C5A060}"/>
              </a:ext>
            </a:extLst>
          </p:cNvPr>
          <p:cNvSpPr/>
          <p:nvPr/>
        </p:nvSpPr>
        <p:spPr>
          <a:xfrm>
            <a:off x="683568" y="1043447"/>
            <a:ext cx="7704855" cy="2085921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E87EC7F6-A3E1-4E8A-A11B-DEC9A5641B80}"/>
              </a:ext>
            </a:extLst>
          </p:cNvPr>
          <p:cNvSpPr txBox="1">
            <a:spLocks/>
          </p:cNvSpPr>
          <p:nvPr/>
        </p:nvSpPr>
        <p:spPr>
          <a:xfrm>
            <a:off x="425181" y="1614956"/>
            <a:ext cx="1482523" cy="5179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285744" indent="-285744">
              <a:spcBef>
                <a:spcPct val="20000"/>
              </a:spcBef>
              <a:buClr>
                <a:srgbClr val="F27300"/>
              </a:buClr>
              <a:buFont typeface="Wingdings" pitchFamily="2" charset="2"/>
              <a:buChar char="§"/>
              <a:defRPr/>
            </a:pPr>
            <a:endParaRPr lang="en-US" altLang="ko-KR" sz="1400" dirty="0">
              <a:latin typeface="Ebrima" pitchFamily="2" charset="0"/>
              <a:ea typeface="Ebrima" pitchFamily="2" charset="0"/>
              <a:cs typeface="Ebrima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4799C3-E4CC-474D-8EAA-9EC1AA29FE54}"/>
              </a:ext>
            </a:extLst>
          </p:cNvPr>
          <p:cNvSpPr txBox="1"/>
          <p:nvPr/>
        </p:nvSpPr>
        <p:spPr>
          <a:xfrm>
            <a:off x="2142773" y="1108618"/>
            <a:ext cx="4786443" cy="430887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r>
              <a:rPr lang="en-US" sz="2200" b="1" dirty="0"/>
              <a:t>Remote OS installation Process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94A15E-BE3C-4414-B8A4-DF793219F80D}"/>
              </a:ext>
            </a:extLst>
          </p:cNvPr>
          <p:cNvSpPr txBox="1"/>
          <p:nvPr/>
        </p:nvSpPr>
        <p:spPr>
          <a:xfrm>
            <a:off x="1079104" y="1614956"/>
            <a:ext cx="806489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/>
              <a:t>DHCP server contacted</a:t>
            </a:r>
          </a:p>
          <a:p>
            <a:pPr marL="342900" indent="-342900">
              <a:buAutoNum type="arabicPeriod"/>
            </a:pPr>
            <a:r>
              <a:rPr lang="en-US" altLang="ko-KR" dirty="0"/>
              <a:t>Kernel, </a:t>
            </a:r>
            <a:r>
              <a:rPr lang="en-US" altLang="ko-KR" dirty="0" err="1"/>
              <a:t>initrd</a:t>
            </a:r>
            <a:r>
              <a:rPr lang="en-US" altLang="ko-KR" dirty="0"/>
              <a:t> received over TFTP</a:t>
            </a:r>
          </a:p>
          <a:p>
            <a:pPr marL="342900" indent="-342900">
              <a:buAutoNum type="arabicPeriod"/>
            </a:pPr>
            <a:r>
              <a:rPr lang="en-US" altLang="ko-KR" dirty="0"/>
              <a:t>Machine boots</a:t>
            </a:r>
          </a:p>
          <a:p>
            <a:pPr marL="342900" indent="-342900">
              <a:buAutoNum type="arabicPeriod"/>
            </a:pPr>
            <a:r>
              <a:rPr lang="en-US" altLang="ko-KR" dirty="0" err="1"/>
              <a:t>Initrd</a:t>
            </a:r>
            <a:r>
              <a:rPr lang="en-US" altLang="ko-KR" dirty="0"/>
              <a:t> mounts a </a:t>
            </a:r>
            <a:r>
              <a:rPr lang="en-US" altLang="ko-KR" dirty="0" err="1"/>
              <a:t>squashfs</a:t>
            </a:r>
            <a:r>
              <a:rPr lang="en-US" altLang="ko-KR" dirty="0"/>
              <a:t> image over HTTP</a:t>
            </a:r>
          </a:p>
          <a:p>
            <a:endParaRPr lang="en-US" altLang="ko-KR" dirty="0"/>
          </a:p>
        </p:txBody>
      </p:sp>
      <p:sp>
        <p:nvSpPr>
          <p:cNvPr id="7" name="모서리가 둥근 직사각형 10">
            <a:extLst>
              <a:ext uri="{FF2B5EF4-FFF2-40B4-BE49-F238E27FC236}">
                <a16:creationId xmlns:a16="http://schemas.microsoft.com/office/drawing/2014/main" id="{E660C448-2F39-4914-843E-A6DC8792CA47}"/>
              </a:ext>
            </a:extLst>
          </p:cNvPr>
          <p:cNvSpPr/>
          <p:nvPr/>
        </p:nvSpPr>
        <p:spPr>
          <a:xfrm>
            <a:off x="66801" y="4524396"/>
            <a:ext cx="2911079" cy="214496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12">
            <a:extLst>
              <a:ext uri="{FF2B5EF4-FFF2-40B4-BE49-F238E27FC236}">
                <a16:creationId xmlns:a16="http://schemas.microsoft.com/office/drawing/2014/main" id="{7656B1F1-0F93-4626-9DCD-7B5CB294CBE2}"/>
              </a:ext>
            </a:extLst>
          </p:cNvPr>
          <p:cNvSpPr/>
          <p:nvPr/>
        </p:nvSpPr>
        <p:spPr>
          <a:xfrm>
            <a:off x="207955" y="4062144"/>
            <a:ext cx="2592288" cy="452351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Enlistment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6A6EF4-BF0C-45F7-AA37-858586139B27}"/>
              </a:ext>
            </a:extLst>
          </p:cNvPr>
          <p:cNvSpPr txBox="1"/>
          <p:nvPr/>
        </p:nvSpPr>
        <p:spPr>
          <a:xfrm>
            <a:off x="78761" y="4854232"/>
            <a:ext cx="28506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5. cloud-</a:t>
            </a:r>
            <a:r>
              <a:rPr lang="en-US" altLang="ko-KR" sz="1400" dirty="0" err="1"/>
              <a:t>init</a:t>
            </a:r>
            <a:r>
              <a:rPr lang="en-US" altLang="ko-KR" sz="1400" dirty="0"/>
              <a:t> runs enlistment scripts</a:t>
            </a:r>
          </a:p>
          <a:p>
            <a:r>
              <a:rPr lang="en-US" altLang="ko-KR" sz="1400" dirty="0"/>
              <a:t>6. Machine shuts down</a:t>
            </a:r>
            <a:endParaRPr lang="ko-KR" altLang="en-US" sz="1400" dirty="0"/>
          </a:p>
        </p:txBody>
      </p:sp>
      <p:sp>
        <p:nvSpPr>
          <p:cNvPr id="10" name="모서리가 둥근 직사각형 28">
            <a:extLst>
              <a:ext uri="{FF2B5EF4-FFF2-40B4-BE49-F238E27FC236}">
                <a16:creationId xmlns:a16="http://schemas.microsoft.com/office/drawing/2014/main" id="{4A2C5E1E-15E9-41C6-8F58-D644276B38EB}"/>
              </a:ext>
            </a:extLst>
          </p:cNvPr>
          <p:cNvSpPr/>
          <p:nvPr/>
        </p:nvSpPr>
        <p:spPr>
          <a:xfrm>
            <a:off x="3059832" y="4509120"/>
            <a:ext cx="2911079" cy="216024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29">
            <a:extLst>
              <a:ext uri="{FF2B5EF4-FFF2-40B4-BE49-F238E27FC236}">
                <a16:creationId xmlns:a16="http://schemas.microsoft.com/office/drawing/2014/main" id="{0FE2F6EA-A768-4879-BFFC-8346A565E8EC}"/>
              </a:ext>
            </a:extLst>
          </p:cNvPr>
          <p:cNvSpPr/>
          <p:nvPr/>
        </p:nvSpPr>
        <p:spPr>
          <a:xfrm>
            <a:off x="3200986" y="4046868"/>
            <a:ext cx="2592288" cy="452351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Commissioning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D4BE7B9-88C2-4ACE-BC05-EC7A44B4D9DC}"/>
              </a:ext>
            </a:extLst>
          </p:cNvPr>
          <p:cNvSpPr txBox="1"/>
          <p:nvPr/>
        </p:nvSpPr>
        <p:spPr>
          <a:xfrm>
            <a:off x="3059832" y="4838956"/>
            <a:ext cx="28506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5. cloud-</a:t>
            </a:r>
            <a:r>
              <a:rPr lang="en-US" altLang="ko-KR" sz="1400" dirty="0" err="1"/>
              <a:t>init</a:t>
            </a:r>
            <a:r>
              <a:rPr lang="en-US" altLang="ko-KR" sz="1400" dirty="0"/>
              <a:t> runs commissioning scripts</a:t>
            </a:r>
          </a:p>
          <a:p>
            <a:r>
              <a:rPr lang="en-US" altLang="ko-KR" sz="1400" dirty="0"/>
              <a:t>6. Machine shuts down</a:t>
            </a:r>
            <a:endParaRPr lang="ko-KR" altLang="en-US" sz="1400" dirty="0"/>
          </a:p>
        </p:txBody>
      </p:sp>
      <p:sp>
        <p:nvSpPr>
          <p:cNvPr id="13" name="모서리가 둥근 직사각형 35">
            <a:extLst>
              <a:ext uri="{FF2B5EF4-FFF2-40B4-BE49-F238E27FC236}">
                <a16:creationId xmlns:a16="http://schemas.microsoft.com/office/drawing/2014/main" id="{92373290-BCE1-4E5A-960D-A7BFF8A2C4D9}"/>
              </a:ext>
            </a:extLst>
          </p:cNvPr>
          <p:cNvSpPr/>
          <p:nvPr/>
        </p:nvSpPr>
        <p:spPr>
          <a:xfrm>
            <a:off x="6095321" y="4509120"/>
            <a:ext cx="2911079" cy="216024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36">
            <a:extLst>
              <a:ext uri="{FF2B5EF4-FFF2-40B4-BE49-F238E27FC236}">
                <a16:creationId xmlns:a16="http://schemas.microsoft.com/office/drawing/2014/main" id="{49693BF3-BDBE-43D4-A3E0-47D28DB559D2}"/>
              </a:ext>
            </a:extLst>
          </p:cNvPr>
          <p:cNvSpPr/>
          <p:nvPr/>
        </p:nvSpPr>
        <p:spPr>
          <a:xfrm>
            <a:off x="6236475" y="4046868"/>
            <a:ext cx="2592288" cy="452351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Deployment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6D77D97-A8A6-4B85-B3AC-66E4A5BF2273}"/>
              </a:ext>
            </a:extLst>
          </p:cNvPr>
          <p:cNvSpPr txBox="1"/>
          <p:nvPr/>
        </p:nvSpPr>
        <p:spPr>
          <a:xfrm>
            <a:off x="6050890" y="4838956"/>
            <a:ext cx="299993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5. cloud-</a:t>
            </a:r>
            <a:r>
              <a:rPr lang="en-US" altLang="ko-KR" sz="1400" dirty="0" err="1"/>
              <a:t>init</a:t>
            </a:r>
            <a:r>
              <a:rPr lang="en-US" altLang="ko-KR" sz="1400" dirty="0"/>
              <a:t> triggers deployment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Curtin installation script run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 err="1"/>
              <a:t>Squashfs</a:t>
            </a:r>
            <a:r>
              <a:rPr lang="en-US" altLang="ko-KR" sz="1400" dirty="0"/>
              <a:t> image placed on disk</a:t>
            </a:r>
          </a:p>
        </p:txBody>
      </p:sp>
      <p:sp>
        <p:nvSpPr>
          <p:cNvPr id="16" name="아래쪽 화살표 14">
            <a:extLst>
              <a:ext uri="{FF2B5EF4-FFF2-40B4-BE49-F238E27FC236}">
                <a16:creationId xmlns:a16="http://schemas.microsoft.com/office/drawing/2014/main" id="{F2BF512D-144B-4604-BCC3-9D1F92834950}"/>
              </a:ext>
            </a:extLst>
          </p:cNvPr>
          <p:cNvSpPr/>
          <p:nvPr/>
        </p:nvSpPr>
        <p:spPr>
          <a:xfrm>
            <a:off x="1216066" y="3136499"/>
            <a:ext cx="576064" cy="80368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아래쪽 화살표 38">
            <a:extLst>
              <a:ext uri="{FF2B5EF4-FFF2-40B4-BE49-F238E27FC236}">
                <a16:creationId xmlns:a16="http://schemas.microsoft.com/office/drawing/2014/main" id="{FAFCF8F3-81F5-4567-898F-E7CAA8B36F83}"/>
              </a:ext>
            </a:extLst>
          </p:cNvPr>
          <p:cNvSpPr/>
          <p:nvPr/>
        </p:nvSpPr>
        <p:spPr>
          <a:xfrm>
            <a:off x="4139953" y="3129368"/>
            <a:ext cx="576064" cy="80368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아래쪽 화살표 39">
            <a:extLst>
              <a:ext uri="{FF2B5EF4-FFF2-40B4-BE49-F238E27FC236}">
                <a16:creationId xmlns:a16="http://schemas.microsoft.com/office/drawing/2014/main" id="{99D24D80-EA42-4221-B1EA-81A35E77F29E}"/>
              </a:ext>
            </a:extLst>
          </p:cNvPr>
          <p:cNvSpPr/>
          <p:nvPr/>
        </p:nvSpPr>
        <p:spPr>
          <a:xfrm>
            <a:off x="7164288" y="3129368"/>
            <a:ext cx="576064" cy="80368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래픽 45" descr="점검 목록">
            <a:extLst>
              <a:ext uri="{FF2B5EF4-FFF2-40B4-BE49-F238E27FC236}">
                <a16:creationId xmlns:a16="http://schemas.microsoft.com/office/drawing/2014/main" id="{566640D2-C23B-4E6C-BA90-A5633FB49AC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9104" y="5596878"/>
            <a:ext cx="914400" cy="914400"/>
          </a:xfrm>
          <a:prstGeom prst="rect">
            <a:avLst/>
          </a:prstGeom>
        </p:spPr>
      </p:pic>
      <p:pic>
        <p:nvPicPr>
          <p:cNvPr id="20" name="그래픽 48" descr="네트워크">
            <a:extLst>
              <a:ext uri="{FF2B5EF4-FFF2-40B4-BE49-F238E27FC236}">
                <a16:creationId xmlns:a16="http://schemas.microsoft.com/office/drawing/2014/main" id="{E904ADE8-D2FB-4269-BB8F-C59EA650892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58171" y="5584503"/>
            <a:ext cx="914400" cy="914400"/>
          </a:xfrm>
          <a:prstGeom prst="rect">
            <a:avLst/>
          </a:prstGeom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D50F5D05-F9CF-4253-8801-69661E719DDA}"/>
              </a:ext>
            </a:extLst>
          </p:cNvPr>
          <p:cNvGrpSpPr/>
          <p:nvPr/>
        </p:nvGrpSpPr>
        <p:grpSpPr>
          <a:xfrm>
            <a:off x="7236296" y="5577620"/>
            <a:ext cx="810245" cy="912830"/>
            <a:chOff x="7258473" y="5569262"/>
            <a:chExt cx="810245" cy="912830"/>
          </a:xfrm>
        </p:grpSpPr>
        <p:grpSp>
          <p:nvGrpSpPr>
            <p:cNvPr id="22" name="그래픽 52" descr="클라우드 컴퓨팅">
              <a:extLst>
                <a:ext uri="{FF2B5EF4-FFF2-40B4-BE49-F238E27FC236}">
                  <a16:creationId xmlns:a16="http://schemas.microsoft.com/office/drawing/2014/main" id="{0506CD95-ABD6-49FC-8ADF-0381C09E966D}"/>
                </a:ext>
              </a:extLst>
            </p:cNvPr>
            <p:cNvGrpSpPr/>
            <p:nvPr/>
          </p:nvGrpSpPr>
          <p:grpSpPr>
            <a:xfrm>
              <a:off x="7258473" y="5803912"/>
              <a:ext cx="663893" cy="678180"/>
              <a:chOff x="5269178" y="4240732"/>
              <a:chExt cx="663893" cy="678180"/>
            </a:xfrm>
          </p:grpSpPr>
          <p:sp>
            <p:nvSpPr>
              <p:cNvPr id="24" name="자유형: 도형 57">
                <a:extLst>
                  <a:ext uri="{FF2B5EF4-FFF2-40B4-BE49-F238E27FC236}">
                    <a16:creationId xmlns:a16="http://schemas.microsoft.com/office/drawing/2014/main" id="{CBDF8CE3-ECFE-4643-9FAB-ACB207132C61}"/>
                  </a:ext>
                </a:extLst>
              </p:cNvPr>
              <p:cNvSpPr/>
              <p:nvPr/>
            </p:nvSpPr>
            <p:spPr>
              <a:xfrm>
                <a:off x="5269178" y="4490287"/>
                <a:ext cx="457200" cy="428625"/>
              </a:xfrm>
              <a:custGeom>
                <a:avLst/>
                <a:gdLst>
                  <a:gd name="connsiteX0" fmla="*/ 426720 w 457200"/>
                  <a:gd name="connsiteY0" fmla="*/ 0 h 428625"/>
                  <a:gd name="connsiteX1" fmla="*/ 30480 w 457200"/>
                  <a:gd name="connsiteY1" fmla="*/ 0 h 428625"/>
                  <a:gd name="connsiteX2" fmla="*/ 0 w 457200"/>
                  <a:gd name="connsiteY2" fmla="*/ 30480 h 428625"/>
                  <a:gd name="connsiteX3" fmla="*/ 0 w 457200"/>
                  <a:gd name="connsiteY3" fmla="*/ 302895 h 428625"/>
                  <a:gd name="connsiteX4" fmla="*/ 30480 w 457200"/>
                  <a:gd name="connsiteY4" fmla="*/ 333375 h 428625"/>
                  <a:gd name="connsiteX5" fmla="*/ 30480 w 457200"/>
                  <a:gd name="connsiteY5" fmla="*/ 333375 h 428625"/>
                  <a:gd name="connsiteX6" fmla="*/ 180975 w 457200"/>
                  <a:gd name="connsiteY6" fmla="*/ 333375 h 428625"/>
                  <a:gd name="connsiteX7" fmla="*/ 180975 w 457200"/>
                  <a:gd name="connsiteY7" fmla="*/ 371475 h 428625"/>
                  <a:gd name="connsiteX8" fmla="*/ 114300 w 457200"/>
                  <a:gd name="connsiteY8" fmla="*/ 371475 h 428625"/>
                  <a:gd name="connsiteX9" fmla="*/ 114300 w 457200"/>
                  <a:gd name="connsiteY9" fmla="*/ 428625 h 428625"/>
                  <a:gd name="connsiteX10" fmla="*/ 342900 w 457200"/>
                  <a:gd name="connsiteY10" fmla="*/ 428625 h 428625"/>
                  <a:gd name="connsiteX11" fmla="*/ 342900 w 457200"/>
                  <a:gd name="connsiteY11" fmla="*/ 371475 h 428625"/>
                  <a:gd name="connsiteX12" fmla="*/ 276225 w 457200"/>
                  <a:gd name="connsiteY12" fmla="*/ 371475 h 428625"/>
                  <a:gd name="connsiteX13" fmla="*/ 276225 w 457200"/>
                  <a:gd name="connsiteY13" fmla="*/ 333375 h 428625"/>
                  <a:gd name="connsiteX14" fmla="*/ 426720 w 457200"/>
                  <a:gd name="connsiteY14" fmla="*/ 333375 h 428625"/>
                  <a:gd name="connsiteX15" fmla="*/ 457200 w 457200"/>
                  <a:gd name="connsiteY15" fmla="*/ 302895 h 428625"/>
                  <a:gd name="connsiteX16" fmla="*/ 457200 w 457200"/>
                  <a:gd name="connsiteY16" fmla="*/ 302895 h 428625"/>
                  <a:gd name="connsiteX17" fmla="*/ 457200 w 457200"/>
                  <a:gd name="connsiteY17" fmla="*/ 30480 h 428625"/>
                  <a:gd name="connsiteX18" fmla="*/ 426720 w 457200"/>
                  <a:gd name="connsiteY18" fmla="*/ 0 h 428625"/>
                  <a:gd name="connsiteX19" fmla="*/ 400050 w 457200"/>
                  <a:gd name="connsiteY19" fmla="*/ 276225 h 428625"/>
                  <a:gd name="connsiteX20" fmla="*/ 57150 w 457200"/>
                  <a:gd name="connsiteY20" fmla="*/ 276225 h 428625"/>
                  <a:gd name="connsiteX21" fmla="*/ 57150 w 457200"/>
                  <a:gd name="connsiteY21" fmla="*/ 57150 h 428625"/>
                  <a:gd name="connsiteX22" fmla="*/ 400050 w 457200"/>
                  <a:gd name="connsiteY22" fmla="*/ 57150 h 428625"/>
                  <a:gd name="connsiteX23" fmla="*/ 400050 w 457200"/>
                  <a:gd name="connsiteY23" fmla="*/ 276225 h 4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457200" h="428625">
                    <a:moveTo>
                      <a:pt x="426720" y="0"/>
                    </a:moveTo>
                    <a:lnTo>
                      <a:pt x="30480" y="0"/>
                    </a:lnTo>
                    <a:cubicBezTo>
                      <a:pt x="13335" y="0"/>
                      <a:pt x="0" y="13335"/>
                      <a:pt x="0" y="30480"/>
                    </a:cubicBezTo>
                    <a:lnTo>
                      <a:pt x="0" y="302895"/>
                    </a:lnTo>
                    <a:cubicBezTo>
                      <a:pt x="0" y="320040"/>
                      <a:pt x="13335" y="333375"/>
                      <a:pt x="30480" y="333375"/>
                    </a:cubicBezTo>
                    <a:cubicBezTo>
                      <a:pt x="30480" y="333375"/>
                      <a:pt x="30480" y="333375"/>
                      <a:pt x="30480" y="333375"/>
                    </a:cubicBezTo>
                    <a:lnTo>
                      <a:pt x="180975" y="333375"/>
                    </a:lnTo>
                    <a:lnTo>
                      <a:pt x="180975" y="371475"/>
                    </a:lnTo>
                    <a:lnTo>
                      <a:pt x="114300" y="371475"/>
                    </a:lnTo>
                    <a:lnTo>
                      <a:pt x="114300" y="428625"/>
                    </a:lnTo>
                    <a:lnTo>
                      <a:pt x="342900" y="428625"/>
                    </a:lnTo>
                    <a:lnTo>
                      <a:pt x="342900" y="371475"/>
                    </a:lnTo>
                    <a:lnTo>
                      <a:pt x="276225" y="371475"/>
                    </a:lnTo>
                    <a:lnTo>
                      <a:pt x="276225" y="333375"/>
                    </a:lnTo>
                    <a:lnTo>
                      <a:pt x="426720" y="333375"/>
                    </a:lnTo>
                    <a:cubicBezTo>
                      <a:pt x="443865" y="333375"/>
                      <a:pt x="457200" y="320040"/>
                      <a:pt x="457200" y="302895"/>
                    </a:cubicBezTo>
                    <a:lnTo>
                      <a:pt x="457200" y="302895"/>
                    </a:lnTo>
                    <a:lnTo>
                      <a:pt x="457200" y="30480"/>
                    </a:lnTo>
                    <a:cubicBezTo>
                      <a:pt x="457200" y="13335"/>
                      <a:pt x="443865" y="0"/>
                      <a:pt x="426720" y="0"/>
                    </a:cubicBezTo>
                    <a:close/>
                    <a:moveTo>
                      <a:pt x="400050" y="276225"/>
                    </a:moveTo>
                    <a:lnTo>
                      <a:pt x="57150" y="276225"/>
                    </a:lnTo>
                    <a:lnTo>
                      <a:pt x="57150" y="57150"/>
                    </a:lnTo>
                    <a:lnTo>
                      <a:pt x="400050" y="57150"/>
                    </a:lnTo>
                    <a:lnTo>
                      <a:pt x="400050" y="276225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5" name="자유형: 도형 58">
                <a:extLst>
                  <a:ext uri="{FF2B5EF4-FFF2-40B4-BE49-F238E27FC236}">
                    <a16:creationId xmlns:a16="http://schemas.microsoft.com/office/drawing/2014/main" id="{69E43C63-0AD8-48D8-8412-F73E19F93D30}"/>
                  </a:ext>
                </a:extLst>
              </p:cNvPr>
              <p:cNvSpPr/>
              <p:nvPr/>
            </p:nvSpPr>
            <p:spPr>
              <a:xfrm>
                <a:off x="5771146" y="4490287"/>
                <a:ext cx="161925" cy="209550"/>
              </a:xfrm>
              <a:custGeom>
                <a:avLst/>
                <a:gdLst>
                  <a:gd name="connsiteX0" fmla="*/ 96203 w 161925"/>
                  <a:gd name="connsiteY0" fmla="*/ 0 h 209550"/>
                  <a:gd name="connsiteX1" fmla="*/ 110490 w 161925"/>
                  <a:gd name="connsiteY1" fmla="*/ 43815 h 209550"/>
                  <a:gd name="connsiteX2" fmla="*/ 69532 w 161925"/>
                  <a:gd name="connsiteY2" fmla="*/ 111443 h 209550"/>
                  <a:gd name="connsiteX3" fmla="*/ 69532 w 161925"/>
                  <a:gd name="connsiteY3" fmla="*/ 72390 h 209550"/>
                  <a:gd name="connsiteX4" fmla="*/ 0 w 161925"/>
                  <a:gd name="connsiteY4" fmla="*/ 142875 h 209550"/>
                  <a:gd name="connsiteX5" fmla="*/ 69532 w 161925"/>
                  <a:gd name="connsiteY5" fmla="*/ 211455 h 209550"/>
                  <a:gd name="connsiteX6" fmla="*/ 69532 w 161925"/>
                  <a:gd name="connsiteY6" fmla="*/ 172402 h 209550"/>
                  <a:gd name="connsiteX7" fmla="*/ 162878 w 161925"/>
                  <a:gd name="connsiteY7" fmla="*/ 8573 h 209550"/>
                  <a:gd name="connsiteX8" fmla="*/ 160020 w 161925"/>
                  <a:gd name="connsiteY8" fmla="*/ 0 h 209550"/>
                  <a:gd name="connsiteX9" fmla="*/ 96203 w 161925"/>
                  <a:gd name="connsiteY9" fmla="*/ 0 h 209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209550">
                    <a:moveTo>
                      <a:pt x="96203" y="0"/>
                    </a:moveTo>
                    <a:cubicBezTo>
                      <a:pt x="105728" y="12382"/>
                      <a:pt x="110490" y="28575"/>
                      <a:pt x="110490" y="43815"/>
                    </a:cubicBezTo>
                    <a:cubicBezTo>
                      <a:pt x="110490" y="72390"/>
                      <a:pt x="94297" y="98107"/>
                      <a:pt x="69532" y="111443"/>
                    </a:cubicBezTo>
                    <a:lnTo>
                      <a:pt x="69532" y="72390"/>
                    </a:lnTo>
                    <a:lnTo>
                      <a:pt x="0" y="142875"/>
                    </a:lnTo>
                    <a:lnTo>
                      <a:pt x="69532" y="211455"/>
                    </a:lnTo>
                    <a:lnTo>
                      <a:pt x="69532" y="172402"/>
                    </a:lnTo>
                    <a:cubicBezTo>
                      <a:pt x="140970" y="153352"/>
                      <a:pt x="182880" y="80010"/>
                      <a:pt x="162878" y="8573"/>
                    </a:cubicBezTo>
                    <a:cubicBezTo>
                      <a:pt x="161925" y="5715"/>
                      <a:pt x="160972" y="2857"/>
                      <a:pt x="160020" y="0"/>
                    </a:cubicBezTo>
                    <a:lnTo>
                      <a:pt x="96203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6" name="자유형: 도형 59">
                <a:extLst>
                  <a:ext uri="{FF2B5EF4-FFF2-40B4-BE49-F238E27FC236}">
                    <a16:creationId xmlns:a16="http://schemas.microsoft.com/office/drawing/2014/main" id="{09FF60C7-A4AF-48D7-B924-49A22854954B}"/>
                  </a:ext>
                </a:extLst>
              </p:cNvPr>
              <p:cNvSpPr/>
              <p:nvPr/>
            </p:nvSpPr>
            <p:spPr>
              <a:xfrm>
                <a:off x="5348958" y="4240732"/>
                <a:ext cx="161925" cy="209550"/>
              </a:xfrm>
              <a:custGeom>
                <a:avLst/>
                <a:gdLst>
                  <a:gd name="connsiteX0" fmla="*/ 71668 w 161925"/>
                  <a:gd name="connsiteY0" fmla="*/ 211455 h 209550"/>
                  <a:gd name="connsiteX1" fmla="*/ 57380 w 161925"/>
                  <a:gd name="connsiteY1" fmla="*/ 167640 h 209550"/>
                  <a:gd name="connsiteX2" fmla="*/ 98338 w 161925"/>
                  <a:gd name="connsiteY2" fmla="*/ 100013 h 209550"/>
                  <a:gd name="connsiteX3" fmla="*/ 98338 w 161925"/>
                  <a:gd name="connsiteY3" fmla="*/ 139065 h 209550"/>
                  <a:gd name="connsiteX4" fmla="*/ 167870 w 161925"/>
                  <a:gd name="connsiteY4" fmla="*/ 68580 h 209550"/>
                  <a:gd name="connsiteX5" fmla="*/ 98338 w 161925"/>
                  <a:gd name="connsiteY5" fmla="*/ 0 h 209550"/>
                  <a:gd name="connsiteX6" fmla="*/ 98338 w 161925"/>
                  <a:gd name="connsiteY6" fmla="*/ 39053 h 209550"/>
                  <a:gd name="connsiteX7" fmla="*/ 4993 w 161925"/>
                  <a:gd name="connsiteY7" fmla="*/ 202883 h 209550"/>
                  <a:gd name="connsiteX8" fmla="*/ 7850 w 161925"/>
                  <a:gd name="connsiteY8" fmla="*/ 211455 h 209550"/>
                  <a:gd name="connsiteX9" fmla="*/ 71668 w 161925"/>
                  <a:gd name="connsiteY9" fmla="*/ 211455 h 209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209550">
                    <a:moveTo>
                      <a:pt x="71668" y="211455"/>
                    </a:moveTo>
                    <a:cubicBezTo>
                      <a:pt x="64048" y="201930"/>
                      <a:pt x="57380" y="182880"/>
                      <a:pt x="57380" y="167640"/>
                    </a:cubicBezTo>
                    <a:cubicBezTo>
                      <a:pt x="57380" y="139065"/>
                      <a:pt x="73573" y="113348"/>
                      <a:pt x="98338" y="100013"/>
                    </a:cubicBezTo>
                    <a:lnTo>
                      <a:pt x="98338" y="139065"/>
                    </a:lnTo>
                    <a:lnTo>
                      <a:pt x="167870" y="68580"/>
                    </a:lnTo>
                    <a:lnTo>
                      <a:pt x="98338" y="0"/>
                    </a:lnTo>
                    <a:lnTo>
                      <a:pt x="98338" y="39053"/>
                    </a:lnTo>
                    <a:cubicBezTo>
                      <a:pt x="26900" y="58103"/>
                      <a:pt x="-15010" y="131445"/>
                      <a:pt x="4993" y="202883"/>
                    </a:cubicBezTo>
                    <a:cubicBezTo>
                      <a:pt x="5945" y="205740"/>
                      <a:pt x="6898" y="208598"/>
                      <a:pt x="7850" y="211455"/>
                    </a:cubicBezTo>
                    <a:lnTo>
                      <a:pt x="71668" y="211455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pic>
          <p:nvPicPr>
            <p:cNvPr id="23" name="그래픽 61" descr="서버">
              <a:extLst>
                <a:ext uri="{FF2B5EF4-FFF2-40B4-BE49-F238E27FC236}">
                  <a16:creationId xmlns:a16="http://schemas.microsoft.com/office/drawing/2014/main" id="{6AA25748-163E-43A9-B08F-2923A9E0257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524328" y="5569262"/>
              <a:ext cx="544390" cy="4692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698019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ê´ë ¨ ì´ë¯¸ì§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2150" y="3105151"/>
            <a:ext cx="3276600" cy="3276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725708" y="332719"/>
            <a:ext cx="5692584" cy="186204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/>
            <a:r>
              <a:rPr lang="en-US" altLang="ko-KR" sz="11500" b="1" dirty="0"/>
              <a:t>Practice</a:t>
            </a:r>
          </a:p>
        </p:txBody>
      </p:sp>
      <p:pic>
        <p:nvPicPr>
          <p:cNvPr id="6" name="Picture 4" descr="https://img1.daumcdn.net/thumb/R720x0.q80/?scode=mtistory&amp;fname=http%3A%2F%2Fcfile1.uf.tistory.com%2Fimage%2F026CA04851862D8A02D79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8865" y="3532187"/>
            <a:ext cx="2801938" cy="2801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https://img1.daumcdn.net/thumb/R720x0.q80/?scode=mtistory&amp;fname=http%3A%2F%2Fcfile7.uf.tistory.com%2Fimage%2F254D514851862D9330D90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4751" y="2865530"/>
            <a:ext cx="3552823" cy="3552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05078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472008" y="899061"/>
            <a:ext cx="8216325" cy="5442438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40000"/>
                <a:lumOff val="6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600" b="1" dirty="0">
                <a:solidFill>
                  <a:srgbClr val="0000CC"/>
                </a:solidFill>
              </a:rPr>
              <a:t>Wired connection</a:t>
            </a:r>
            <a:endParaRPr lang="ko-KR" altLang="en-US" sz="1600" b="1" dirty="0">
              <a:solidFill>
                <a:srgbClr val="0000CC"/>
              </a:solidFill>
            </a:endParaRP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630326" y="1572217"/>
            <a:ext cx="2810926" cy="98381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200" b="1" dirty="0"/>
              <a:t>NAME: </a:t>
            </a:r>
            <a:r>
              <a:rPr lang="en-US" altLang="ko-KR" sz="1200" dirty="0"/>
              <a:t>Raspberry Pi Model B (Pi)</a:t>
            </a:r>
            <a:br>
              <a:rPr lang="en-US" altLang="ko-KR" sz="1200" dirty="0"/>
            </a:br>
            <a:r>
              <a:rPr lang="en-US" altLang="ko-KR" sz="1200" b="1" dirty="0"/>
              <a:t>CPU: </a:t>
            </a:r>
            <a:r>
              <a:rPr lang="en-US" altLang="ko-KR" sz="1200" dirty="0"/>
              <a:t>ARM Cortex A7 @900MHz </a:t>
            </a:r>
            <a:br>
              <a:rPr lang="en-US" altLang="ko-KR" sz="1200" dirty="0"/>
            </a:br>
            <a:r>
              <a:rPr lang="en-US" altLang="ko-KR" sz="1200" b="1" dirty="0"/>
              <a:t>CORE: </a:t>
            </a:r>
            <a:r>
              <a:rPr lang="en-US" altLang="ko-KR" sz="1200" dirty="0"/>
              <a:t>4</a:t>
            </a:r>
            <a:br>
              <a:rPr lang="en-US" altLang="ko-KR" sz="1200" dirty="0"/>
            </a:br>
            <a:r>
              <a:rPr lang="en-US" altLang="ko-KR" sz="1200" b="1" dirty="0"/>
              <a:t>Memory: </a:t>
            </a:r>
            <a:r>
              <a:rPr lang="en-US" altLang="ko-KR" sz="1200" dirty="0"/>
              <a:t>1GB</a:t>
            </a:r>
            <a:br>
              <a:rPr lang="en-US" altLang="ko-KR" sz="1200" dirty="0"/>
            </a:br>
            <a:r>
              <a:rPr lang="en-US" altLang="ko-KR" sz="1200" b="1" dirty="0"/>
              <a:t>SD Card: </a:t>
            </a:r>
            <a:r>
              <a:rPr lang="en-US" altLang="ko-KR" sz="1200" dirty="0"/>
              <a:t>32GB</a:t>
            </a:r>
            <a:br>
              <a:rPr lang="en-US" altLang="ko-KR" sz="1200" dirty="0"/>
            </a:br>
            <a:endParaRPr lang="ko-KR" altLang="en-US" sz="1200" dirty="0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3286030" y="1563596"/>
            <a:ext cx="2430858" cy="983819"/>
          </a:xfrm>
        </p:spPr>
        <p:txBody>
          <a:bodyPr>
            <a:noAutofit/>
          </a:bodyPr>
          <a:lstStyle/>
          <a:p>
            <a:r>
              <a:rPr lang="en-US" altLang="ko-KR" sz="1200" b="1" dirty="0"/>
              <a:t>NAME</a:t>
            </a:r>
            <a:r>
              <a:rPr lang="en-US" altLang="ko-KR" sz="1200" dirty="0"/>
              <a:t>: NUC5i5MYHE (NUC PC)</a:t>
            </a:r>
            <a:br>
              <a:rPr lang="en-US" altLang="ko-KR" sz="1200" dirty="0"/>
            </a:br>
            <a:r>
              <a:rPr lang="en-US" altLang="ko-KR" sz="1200" b="1" dirty="0"/>
              <a:t>CPU: </a:t>
            </a:r>
            <a:r>
              <a:rPr lang="en-US" altLang="ko-KR" sz="1200" dirty="0"/>
              <a:t>i5-5300U @2.30GHz</a:t>
            </a:r>
            <a:br>
              <a:rPr lang="en-US" altLang="ko-KR" sz="1200" dirty="0"/>
            </a:br>
            <a:r>
              <a:rPr lang="en-US" altLang="ko-KR" sz="1200" b="1" dirty="0"/>
              <a:t>CORE: </a:t>
            </a:r>
            <a:r>
              <a:rPr lang="en-US" altLang="ko-KR" sz="1200" dirty="0"/>
              <a:t>4</a:t>
            </a:r>
            <a:br>
              <a:rPr lang="en-US" altLang="ko-KR" sz="1200" dirty="0"/>
            </a:br>
            <a:r>
              <a:rPr lang="en-US" altLang="ko-KR" sz="1200" b="1" dirty="0"/>
              <a:t>Memory: </a:t>
            </a:r>
            <a:r>
              <a:rPr lang="en-US" altLang="ko-KR" sz="1200" dirty="0"/>
              <a:t>16GB DDR3 </a:t>
            </a:r>
            <a:br>
              <a:rPr lang="en-US" altLang="ko-KR" sz="1200" dirty="0"/>
            </a:br>
            <a:r>
              <a:rPr lang="en-US" altLang="ko-KR" sz="1200" b="1" dirty="0"/>
              <a:t>HDD: </a:t>
            </a:r>
            <a:r>
              <a:rPr lang="en-US" altLang="ko-KR" sz="1200" dirty="0"/>
              <a:t>94GB</a:t>
            </a:r>
            <a:br>
              <a:rPr lang="en-US" altLang="ko-KR" sz="1200" dirty="0"/>
            </a:br>
            <a:endParaRPr lang="ko-KR" altLang="en-US" sz="1200" dirty="0"/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2528632" y="5328140"/>
            <a:ext cx="4306352" cy="98381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200" b="1" dirty="0"/>
              <a:t>NAME: </a:t>
            </a:r>
            <a:r>
              <a:rPr lang="en-US" altLang="ko-KR" sz="1200" dirty="0" err="1"/>
              <a:t>netgear</a:t>
            </a:r>
            <a:r>
              <a:rPr lang="en-US" altLang="ko-KR" sz="1200" dirty="0"/>
              <a:t> </a:t>
            </a:r>
            <a:r>
              <a:rPr lang="en-US" altLang="ko-KR" sz="1200" dirty="0" err="1"/>
              <a:t>prosafe</a:t>
            </a:r>
            <a:r>
              <a:rPr lang="en-US" altLang="ko-KR" sz="1200" dirty="0"/>
              <a:t> 16 port gigabit switch(Switch)</a:t>
            </a:r>
            <a:br>
              <a:rPr lang="en-US" altLang="ko-KR" sz="1200" dirty="0"/>
            </a:br>
            <a:r>
              <a:rPr lang="en-US" altLang="ko-KR" sz="1200" b="1" dirty="0"/>
              <a:t>Network Ports: </a:t>
            </a:r>
            <a:r>
              <a:rPr lang="en-US" altLang="ko-KR" sz="1200" dirty="0"/>
              <a:t>16 auto-sensing 10/100/1000 Mbps Ethernet ports</a:t>
            </a:r>
            <a:br>
              <a:rPr lang="en-US" altLang="ko-KR" sz="1200" dirty="0"/>
            </a:br>
            <a:br>
              <a:rPr lang="en-US" altLang="ko-KR" sz="1200" dirty="0"/>
            </a:br>
            <a:endParaRPr lang="ko-KR" altLang="en-US" sz="1200" dirty="0"/>
          </a:p>
        </p:txBody>
      </p:sp>
      <p:sp>
        <p:nvSpPr>
          <p:cNvPr id="9" name="제목 1"/>
          <p:cNvSpPr txBox="1">
            <a:spLocks/>
          </p:cNvSpPr>
          <p:nvPr/>
        </p:nvSpPr>
        <p:spPr>
          <a:xfrm>
            <a:off x="6235849" y="1563595"/>
            <a:ext cx="2430858" cy="98381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200" b="1" dirty="0"/>
              <a:t>NAME: </a:t>
            </a:r>
            <a:r>
              <a:rPr lang="en-US" altLang="ko-KR" sz="1200" dirty="0"/>
              <a:t>NT900X3A</a:t>
            </a:r>
          </a:p>
          <a:p>
            <a:r>
              <a:rPr lang="en-US" altLang="ko-KR" sz="1200" b="1" dirty="0"/>
              <a:t>CPU: </a:t>
            </a:r>
            <a:r>
              <a:rPr lang="en-US" altLang="ko-KR" sz="1200" dirty="0"/>
              <a:t>i5-2537U @1.40GHz </a:t>
            </a:r>
          </a:p>
          <a:p>
            <a:r>
              <a:rPr lang="en-US" altLang="ko-KR" sz="1200" b="1" dirty="0"/>
              <a:t>CORE: </a:t>
            </a:r>
            <a:r>
              <a:rPr lang="en-US" altLang="ko-KR" sz="1200" dirty="0"/>
              <a:t>2</a:t>
            </a:r>
            <a:br>
              <a:rPr lang="en-US" altLang="ko-KR" sz="1200" dirty="0"/>
            </a:br>
            <a:r>
              <a:rPr lang="en-US" altLang="ko-KR" sz="1200" b="1" dirty="0"/>
              <a:t>Memory: </a:t>
            </a:r>
            <a:r>
              <a:rPr lang="en-US" altLang="ko-KR" sz="1200" dirty="0"/>
              <a:t>4GB DDR3 </a:t>
            </a:r>
            <a:br>
              <a:rPr lang="en-US" altLang="ko-KR" sz="1200" dirty="0"/>
            </a:br>
            <a:r>
              <a:rPr lang="en-US" altLang="ko-KR" sz="1200" b="1" dirty="0"/>
              <a:t>HDD: </a:t>
            </a:r>
            <a:r>
              <a:rPr lang="en-US" altLang="ko-KR" sz="1200" dirty="0"/>
              <a:t>128GB</a:t>
            </a:r>
            <a:br>
              <a:rPr lang="en-US" altLang="ko-KR" sz="1200" dirty="0"/>
            </a:br>
            <a:endParaRPr lang="ko-KR" altLang="en-US" sz="1200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5049" y="3093467"/>
            <a:ext cx="1875026" cy="1034193"/>
          </a:xfrm>
          <a:prstGeom prst="rect">
            <a:avLst/>
          </a:prstGeom>
        </p:spPr>
      </p:pic>
      <p:pic>
        <p:nvPicPr>
          <p:cNvPr id="13" name="Picture 4" descr="http://upload.wikimedia.org/wikipedia/commons/thumb/d/d2/Raspberry_Pi_Photo.jpg/1920px-Raspberry_Pi_Photo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5835" y="3051961"/>
            <a:ext cx="1412517" cy="1042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netgear prosafe 16 port gigabit switchì ëí ì´ë¯¸ì§ ê²ìê²°ê³¼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9318" y="4617215"/>
            <a:ext cx="1575465" cy="681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1850381" y="3703049"/>
            <a:ext cx="443425" cy="438019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4100850" y="3742884"/>
            <a:ext cx="443425" cy="438019"/>
          </a:xfrm>
          <a:prstGeom prst="rect">
            <a:avLst/>
          </a:prstGeom>
        </p:spPr>
      </p:pic>
      <p:cxnSp>
        <p:nvCxnSpPr>
          <p:cNvPr id="18" name="꺾인 연결선 17"/>
          <p:cNvCxnSpPr/>
          <p:nvPr/>
        </p:nvCxnSpPr>
        <p:spPr>
          <a:xfrm rot="16200000" flipH="1">
            <a:off x="4334558" y="1874488"/>
            <a:ext cx="27519" cy="4511046"/>
          </a:xfrm>
          <a:prstGeom prst="bentConnector3">
            <a:avLst>
              <a:gd name="adj1" fmla="val 600656"/>
            </a:avLst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4322562" y="4172382"/>
            <a:ext cx="1809" cy="505325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꺾인 연결선 19"/>
          <p:cNvCxnSpPr/>
          <p:nvPr/>
        </p:nvCxnSpPr>
        <p:spPr>
          <a:xfrm rot="16200000" flipH="1">
            <a:off x="4393897" y="1867210"/>
            <a:ext cx="44320" cy="4511046"/>
          </a:xfrm>
          <a:prstGeom prst="bentConnector3">
            <a:avLst>
              <a:gd name="adj1" fmla="val 600656"/>
            </a:avLst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" descr="laptopì ëí ì´ë¯¸ì§ ê²ìê²°ê³¼">
            <a:extLst>
              <a:ext uri="{FF2B5EF4-FFF2-40B4-BE49-F238E27FC236}">
                <a16:creationId xmlns:a16="http://schemas.microsoft.com/office/drawing/2014/main" id="{761550BE-D55A-40D1-B171-5F4BFA8D38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816253" y="3022405"/>
            <a:ext cx="1591932" cy="119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직선 연결선 20"/>
          <p:cNvCxnSpPr/>
          <p:nvPr/>
        </p:nvCxnSpPr>
        <p:spPr>
          <a:xfrm>
            <a:off x="4390303" y="4174630"/>
            <a:ext cx="1809" cy="505325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-1" y="0"/>
            <a:ext cx="5041127" cy="58477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0070C0"/>
                </a:solidFill>
                <a:latin typeface="+mj-ea"/>
                <a:ea typeface="+mj-ea"/>
              </a:rPr>
              <a:t>#0 Lab Preparation (1/2)</a:t>
            </a:r>
            <a:endParaRPr lang="ko-KR" altLang="en-US" sz="3200" dirty="0">
              <a:solidFill>
                <a:srgbClr val="0070C0"/>
              </a:solidFill>
              <a:latin typeface="+mj-ea"/>
              <a:ea typeface="+mj-ea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8E2556D0-CA86-43B6-965A-CE7680D102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6431503" y="3738060"/>
            <a:ext cx="443425" cy="438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8046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1" y="0"/>
            <a:ext cx="5041127" cy="58477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0070C0"/>
                </a:solidFill>
                <a:latin typeface="+mj-ea"/>
                <a:ea typeface="+mj-ea"/>
              </a:rPr>
              <a:t>#0 Lab Preparation (2/2)</a:t>
            </a:r>
            <a:endParaRPr lang="ko-KR" altLang="en-US" sz="3200" dirty="0">
              <a:solidFill>
                <a:srgbClr val="0070C0"/>
              </a:solidFill>
              <a:latin typeface="+mj-ea"/>
              <a:ea typeface="+mj-ea"/>
            </a:endParaRP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81FF5A85-FBC2-448F-B381-7B018B32C93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09" r="9296"/>
          <a:stretch/>
        </p:blipFill>
        <p:spPr>
          <a:xfrm>
            <a:off x="7359157" y="383994"/>
            <a:ext cx="1493670" cy="982016"/>
          </a:xfrm>
          <a:prstGeom prst="rect">
            <a:avLst/>
          </a:prstGeom>
        </p:spPr>
      </p:pic>
      <p:pic>
        <p:nvPicPr>
          <p:cNvPr id="42" name="Picture 2" descr="http://publicdomainvectors.org/photos/Anonymous_Keyboard_1_icon.png">
            <a:extLst>
              <a:ext uri="{FF2B5EF4-FFF2-40B4-BE49-F238E27FC236}">
                <a16:creationId xmlns:a16="http://schemas.microsoft.com/office/drawing/2014/main" id="{4B5AC823-3CD4-435D-86FE-0C93279493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0753" y="902472"/>
            <a:ext cx="1079726" cy="107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564DD0BA-ADE5-4077-B856-49AF325CB74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7780" y="292387"/>
            <a:ext cx="1336547" cy="1097081"/>
          </a:xfrm>
          <a:prstGeom prst="rect">
            <a:avLst/>
          </a:prstGeom>
        </p:spPr>
      </p:pic>
      <p:grpSp>
        <p:nvGrpSpPr>
          <p:cNvPr id="44" name="그룹 43">
            <a:extLst>
              <a:ext uri="{FF2B5EF4-FFF2-40B4-BE49-F238E27FC236}">
                <a16:creationId xmlns:a16="http://schemas.microsoft.com/office/drawing/2014/main" id="{95E12A20-3FD8-40B0-BFF2-D2091C636202}"/>
              </a:ext>
            </a:extLst>
          </p:cNvPr>
          <p:cNvGrpSpPr/>
          <p:nvPr/>
        </p:nvGrpSpPr>
        <p:grpSpPr>
          <a:xfrm>
            <a:off x="1186694" y="1914822"/>
            <a:ext cx="7171520" cy="3443004"/>
            <a:chOff x="411740" y="1468733"/>
            <a:chExt cx="8732260" cy="4192307"/>
          </a:xfrm>
        </p:grpSpPr>
        <p:sp>
          <p:nvSpPr>
            <p:cNvPr id="45" name="Rounded Rectangle 28">
              <a:extLst>
                <a:ext uri="{FF2B5EF4-FFF2-40B4-BE49-F238E27FC236}">
                  <a16:creationId xmlns:a16="http://schemas.microsoft.com/office/drawing/2014/main" id="{5C276283-BDF5-493B-9B88-32B511F90A0E}"/>
                </a:ext>
              </a:extLst>
            </p:cNvPr>
            <p:cNvSpPr/>
            <p:nvPr/>
          </p:nvSpPr>
          <p:spPr>
            <a:xfrm>
              <a:off x="411740" y="1495361"/>
              <a:ext cx="3227840" cy="3559612"/>
            </a:xfrm>
            <a:prstGeom prst="roundRect">
              <a:avLst/>
            </a:prstGeom>
            <a:gradFill>
              <a:gsLst>
                <a:gs pos="0">
                  <a:srgbClr val="70AD47">
                    <a:lumMod val="0"/>
                    <a:lumOff val="100000"/>
                  </a:srgbClr>
                </a:gs>
                <a:gs pos="35000">
                  <a:srgbClr val="70AD47">
                    <a:lumMod val="0"/>
                    <a:lumOff val="100000"/>
                  </a:srgbClr>
                </a:gs>
                <a:gs pos="100000">
                  <a:srgbClr val="D6264F"/>
                </a:gs>
              </a:gsLst>
              <a:path path="circle">
                <a:fillToRect l="50000" t="-80000" r="50000" b="180000"/>
              </a:path>
            </a:gradFill>
            <a:ln w="508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13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/>
                <a:cs typeface="+mn-cs"/>
              </a:endParaRPr>
            </a:p>
          </p:txBody>
        </p:sp>
        <p:sp>
          <p:nvSpPr>
            <p:cNvPr id="46" name="모서리가 둥근 직사각형 627">
              <a:extLst>
                <a:ext uri="{FF2B5EF4-FFF2-40B4-BE49-F238E27FC236}">
                  <a16:creationId xmlns:a16="http://schemas.microsoft.com/office/drawing/2014/main" id="{9579AFE7-00A9-406D-AB1E-35CF63322505}"/>
                </a:ext>
              </a:extLst>
            </p:cNvPr>
            <p:cNvSpPr/>
            <p:nvPr/>
          </p:nvSpPr>
          <p:spPr>
            <a:xfrm>
              <a:off x="3862982" y="1491224"/>
              <a:ext cx="4617819" cy="3560704"/>
            </a:xfrm>
            <a:prstGeom prst="roundRect">
              <a:avLst/>
            </a:prstGeom>
            <a:gradFill flip="none" rotWithShape="1">
              <a:gsLst>
                <a:gs pos="0">
                  <a:srgbClr val="70AD47">
                    <a:lumMod val="0"/>
                    <a:lumOff val="100000"/>
                  </a:srgbClr>
                </a:gs>
                <a:gs pos="35000">
                  <a:srgbClr val="70AD47">
                    <a:lumMod val="0"/>
                    <a:lumOff val="100000"/>
                  </a:srgbClr>
                </a:gs>
                <a:gs pos="100000">
                  <a:srgbClr val="70AD47">
                    <a:lumMod val="100000"/>
                  </a:srgbClr>
                </a:gs>
              </a:gsLst>
              <a:path path="circle">
                <a:fillToRect l="50000" t="-80000" r="50000" b="180000"/>
              </a:path>
              <a:tileRect/>
            </a:gradFill>
            <a:ln w="508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mic Sans MS" panose="030F0702030302020204" pitchFamily="66" charset="0"/>
                <a:ea typeface="맑은 고딕"/>
                <a:cs typeface="+mn-cs"/>
              </a:endParaRPr>
            </a:p>
          </p:txBody>
        </p:sp>
        <p:sp>
          <p:nvSpPr>
            <p:cNvPr id="47" name="Rounded Rectangle 28">
              <a:extLst>
                <a:ext uri="{FF2B5EF4-FFF2-40B4-BE49-F238E27FC236}">
                  <a16:creationId xmlns:a16="http://schemas.microsoft.com/office/drawing/2014/main" id="{1A97125D-5019-41AC-9E83-E09AFBF4AD4B}"/>
                </a:ext>
              </a:extLst>
            </p:cNvPr>
            <p:cNvSpPr/>
            <p:nvPr/>
          </p:nvSpPr>
          <p:spPr>
            <a:xfrm>
              <a:off x="411740" y="1491224"/>
              <a:ext cx="3227840" cy="3559612"/>
            </a:xfrm>
            <a:prstGeom prst="roundRect">
              <a:avLst/>
            </a:prstGeom>
            <a:gradFill>
              <a:gsLst>
                <a:gs pos="0">
                  <a:srgbClr val="70AD47">
                    <a:lumMod val="0"/>
                    <a:lumOff val="100000"/>
                  </a:srgbClr>
                </a:gs>
                <a:gs pos="35000">
                  <a:srgbClr val="70AD47">
                    <a:lumMod val="0"/>
                    <a:lumOff val="100000"/>
                  </a:srgbClr>
                </a:gs>
                <a:gs pos="100000">
                  <a:srgbClr val="D6264F"/>
                </a:gs>
              </a:gsLst>
              <a:path path="circle">
                <a:fillToRect l="50000" t="-80000" r="50000" b="180000"/>
              </a:path>
            </a:gradFill>
            <a:ln w="508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13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/>
                <a:cs typeface="+mn-cs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169EF0D3-EE46-4907-AADF-3F634B04B72F}"/>
                </a:ext>
              </a:extLst>
            </p:cNvPr>
            <p:cNvSpPr/>
            <p:nvPr/>
          </p:nvSpPr>
          <p:spPr>
            <a:xfrm>
              <a:off x="583849" y="4445471"/>
              <a:ext cx="2900689" cy="413721"/>
            </a:xfrm>
            <a:prstGeom prst="rect">
              <a:avLst/>
            </a:prstGeom>
            <a:solidFill>
              <a:sysClr val="windowText" lastClr="000000"/>
            </a:solidFill>
            <a:ln w="254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mic Sans MS" panose="030F0702030302020204" pitchFamily="66" charset="0"/>
                <a:ea typeface="맑은 고딕"/>
                <a:cs typeface="+mn-cs"/>
              </a:endParaRPr>
            </a:p>
          </p:txBody>
        </p:sp>
        <p:pic>
          <p:nvPicPr>
            <p:cNvPr id="49" name="Picture 2" descr="http://blog.hypriot.com/images/logo_tr.png">
              <a:extLst>
                <a:ext uri="{FF2B5EF4-FFF2-40B4-BE49-F238E27FC236}">
                  <a16:creationId xmlns:a16="http://schemas.microsoft.com/office/drawing/2014/main" id="{3B199BEC-10DD-4D41-AE63-4E282AD917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3036" y="4411704"/>
              <a:ext cx="695356" cy="4812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340F458D-B510-4239-A79A-087C1D2EC4E6}"/>
                </a:ext>
              </a:extLst>
            </p:cNvPr>
            <p:cNvSpPr txBox="1"/>
            <p:nvPr/>
          </p:nvSpPr>
          <p:spPr>
            <a:xfrm>
              <a:off x="1464801" y="4491001"/>
              <a:ext cx="17871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맑은 고딕" panose="020B0503020000020004" pitchFamily="50" charset="-127"/>
                </a:rPr>
                <a:t>Hypriot OS</a:t>
              </a: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맑은 고딕" panose="020B0503020000020004" pitchFamily="50" charset="-127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8EF9FCC2-0727-4CAF-9472-DAA7463D41A0}"/>
                </a:ext>
              </a:extLst>
            </p:cNvPr>
            <p:cNvSpPr/>
            <p:nvPr/>
          </p:nvSpPr>
          <p:spPr>
            <a:xfrm>
              <a:off x="4115519" y="4513426"/>
              <a:ext cx="4074001" cy="413721"/>
            </a:xfrm>
            <a:prstGeom prst="rect">
              <a:avLst/>
            </a:prstGeom>
            <a:solidFill>
              <a:sysClr val="windowText" lastClr="000000"/>
            </a:solidFill>
            <a:ln w="254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mic Sans MS" panose="030F0702030302020204" pitchFamily="66" charset="0"/>
                <a:ea typeface="맑은 고딕"/>
                <a:cs typeface="+mn-cs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43AEE441-C140-4D56-AF08-616C7AD4D56A}"/>
                </a:ext>
              </a:extLst>
            </p:cNvPr>
            <p:cNvSpPr txBox="1"/>
            <p:nvPr/>
          </p:nvSpPr>
          <p:spPr>
            <a:xfrm>
              <a:off x="5572511" y="4507318"/>
              <a:ext cx="1847101" cy="4122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맑은 고딕" panose="020B0503020000020004" pitchFamily="50" charset="-127"/>
                </a:rPr>
                <a:t>Ubuntu Linux</a:t>
              </a: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맑은 고딕" panose="020B0503020000020004" pitchFamily="50" charset="-127"/>
              </a:endParaRPr>
            </a:p>
          </p:txBody>
        </p:sp>
        <p:pic>
          <p:nvPicPr>
            <p:cNvPr id="53" name="그림 52">
              <a:extLst>
                <a:ext uri="{FF2B5EF4-FFF2-40B4-BE49-F238E27FC236}">
                  <a16:creationId xmlns:a16="http://schemas.microsoft.com/office/drawing/2014/main" id="{A871205F-633F-4C0D-9472-1BC494F3537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3398" y="4446943"/>
              <a:ext cx="527524" cy="527524"/>
            </a:xfrm>
            <a:prstGeom prst="rect">
              <a:avLst/>
            </a:prstGeom>
          </p:spPr>
        </p:pic>
        <p:grpSp>
          <p:nvGrpSpPr>
            <p:cNvPr id="54" name="그룹 46">
              <a:extLst>
                <a:ext uri="{FF2B5EF4-FFF2-40B4-BE49-F238E27FC236}">
                  <a16:creationId xmlns:a16="http://schemas.microsoft.com/office/drawing/2014/main" id="{589899EF-9C5D-4FBB-828C-F72B24B65BAC}"/>
                </a:ext>
              </a:extLst>
            </p:cNvPr>
            <p:cNvGrpSpPr/>
            <p:nvPr/>
          </p:nvGrpSpPr>
          <p:grpSpPr>
            <a:xfrm>
              <a:off x="1924343" y="3936449"/>
              <a:ext cx="1552994" cy="433323"/>
              <a:chOff x="1488893" y="4552574"/>
              <a:chExt cx="1552994" cy="433323"/>
            </a:xfrm>
          </p:grpSpPr>
          <p:sp>
            <p:nvSpPr>
              <p:cNvPr id="110" name="직사각형 109">
                <a:extLst>
                  <a:ext uri="{FF2B5EF4-FFF2-40B4-BE49-F238E27FC236}">
                    <a16:creationId xmlns:a16="http://schemas.microsoft.com/office/drawing/2014/main" id="{AC0F6A9C-6E0E-4890-AB74-6E1DA3E64D73}"/>
                  </a:ext>
                </a:extLst>
              </p:cNvPr>
              <p:cNvSpPr/>
              <p:nvPr/>
            </p:nvSpPr>
            <p:spPr>
              <a:xfrm>
                <a:off x="1488893" y="4552574"/>
                <a:ext cx="1552994" cy="433323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3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mic Sans MS" panose="030F0702030302020204" pitchFamily="66" charset="0"/>
                  <a:ea typeface="맑은 고딕"/>
                  <a:cs typeface="+mn-cs"/>
                </a:endParaRPr>
              </a:p>
            </p:txBody>
          </p:sp>
          <p:pic>
            <p:nvPicPr>
              <p:cNvPr id="111" name="그림 110">
                <a:extLst>
                  <a:ext uri="{FF2B5EF4-FFF2-40B4-BE49-F238E27FC236}">
                    <a16:creationId xmlns:a16="http://schemas.microsoft.com/office/drawing/2014/main" id="{FA9ED8F8-DEA1-4F56-B7B9-CD9A079101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22486" y="4589529"/>
                <a:ext cx="1410870" cy="362510"/>
              </a:xfrm>
              <a:prstGeom prst="rect">
                <a:avLst/>
              </a:prstGeom>
            </p:spPr>
          </p:pic>
        </p:grp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7219747F-EF1E-42E1-9507-A62D1D1AAFAD}"/>
                </a:ext>
              </a:extLst>
            </p:cNvPr>
            <p:cNvSpPr/>
            <p:nvPr/>
          </p:nvSpPr>
          <p:spPr>
            <a:xfrm>
              <a:off x="4110876" y="4000838"/>
              <a:ext cx="4068986" cy="433323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35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mic Sans MS" panose="030F0702030302020204" pitchFamily="66" charset="0"/>
                <a:ea typeface="맑은 고딕"/>
                <a:cs typeface="+mn-cs"/>
              </a:endParaRPr>
            </a:p>
          </p:txBody>
        </p:sp>
        <p:pic>
          <p:nvPicPr>
            <p:cNvPr id="56" name="그림 55">
              <a:extLst>
                <a:ext uri="{FF2B5EF4-FFF2-40B4-BE49-F238E27FC236}">
                  <a16:creationId xmlns:a16="http://schemas.microsoft.com/office/drawing/2014/main" id="{56B4F43C-2AC4-47D8-93B5-00DAFB0CF3D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63959" y="4037793"/>
              <a:ext cx="1410870" cy="362510"/>
            </a:xfrm>
            <a:prstGeom prst="rect">
              <a:avLst/>
            </a:prstGeom>
          </p:spPr>
        </p:pic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E332D467-B606-4295-AD2B-C9131A890EAB}"/>
                </a:ext>
              </a:extLst>
            </p:cNvPr>
            <p:cNvSpPr txBox="1"/>
            <p:nvPr/>
          </p:nvSpPr>
          <p:spPr>
            <a:xfrm>
              <a:off x="1267004" y="2651325"/>
              <a:ext cx="1847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grpSp>
          <p:nvGrpSpPr>
            <p:cNvPr id="58" name="그룹 56">
              <a:extLst>
                <a:ext uri="{FF2B5EF4-FFF2-40B4-BE49-F238E27FC236}">
                  <a16:creationId xmlns:a16="http://schemas.microsoft.com/office/drawing/2014/main" id="{93E88B4C-F234-40D7-95B4-F6C1B9A9A61B}"/>
                </a:ext>
              </a:extLst>
            </p:cNvPr>
            <p:cNvGrpSpPr/>
            <p:nvPr/>
          </p:nvGrpSpPr>
          <p:grpSpPr>
            <a:xfrm>
              <a:off x="7390195" y="2047776"/>
              <a:ext cx="972026" cy="1759865"/>
              <a:chOff x="4369816" y="2713455"/>
              <a:chExt cx="972026" cy="1759865"/>
            </a:xfrm>
          </p:grpSpPr>
          <p:sp>
            <p:nvSpPr>
              <p:cNvPr id="107" name="정육면체 106">
                <a:extLst>
                  <a:ext uri="{FF2B5EF4-FFF2-40B4-BE49-F238E27FC236}">
                    <a16:creationId xmlns:a16="http://schemas.microsoft.com/office/drawing/2014/main" id="{C9AF99CF-6663-465A-B0C7-3BC33E37C6ED}"/>
                  </a:ext>
                </a:extLst>
              </p:cNvPr>
              <p:cNvSpPr/>
              <p:nvPr/>
            </p:nvSpPr>
            <p:spPr>
              <a:xfrm>
                <a:off x="4524969" y="2713455"/>
                <a:ext cx="816873" cy="1759865"/>
              </a:xfrm>
              <a:prstGeom prst="cube">
                <a:avLst/>
              </a:prstGeom>
              <a:solidFill>
                <a:sysClr val="window" lastClr="FFFFFF"/>
              </a:solidFill>
              <a:ln w="22225" cap="flat" cmpd="sng" algn="ctr">
                <a:solidFill>
                  <a:srgbClr val="5B9BD5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mic Sans MS" panose="030F0702030302020204" pitchFamily="66" charset="0"/>
                  <a:ea typeface="맑은 고딕"/>
                  <a:cs typeface="+mn-cs"/>
                </a:endParaRPr>
              </a:p>
            </p:txBody>
          </p:sp>
          <p:pic>
            <p:nvPicPr>
              <p:cNvPr id="108" name="그림 203">
                <a:extLst>
                  <a:ext uri="{FF2B5EF4-FFF2-40B4-BE49-F238E27FC236}">
                    <a16:creationId xmlns:a16="http://schemas.microsoft.com/office/drawing/2014/main" id="{C88CD536-27E2-4720-8CD5-E54342DC91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34780" y="3514707"/>
                <a:ext cx="596319" cy="283144"/>
              </a:xfrm>
              <a:prstGeom prst="rect">
                <a:avLst/>
              </a:prstGeom>
              <a:ln w="25400">
                <a:noFill/>
              </a:ln>
            </p:spPr>
          </p:pic>
          <p:pic>
            <p:nvPicPr>
              <p:cNvPr id="109" name="Picture 6" descr="http://blog.docker.com/wp-content/uploads/2013/08/KuDr42X_ITXghJhSInDZekNEF0jLt3NeVxtRye3tqco.png">
                <a:extLst>
                  <a:ext uri="{FF2B5EF4-FFF2-40B4-BE49-F238E27FC236}">
                    <a16:creationId xmlns:a16="http://schemas.microsoft.com/office/drawing/2014/main" id="{18810D0A-4897-4948-8078-8ECA6CADEE5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14" t="9275" r="56524" b="11260"/>
              <a:stretch/>
            </p:blipFill>
            <p:spPr bwMode="auto">
              <a:xfrm>
                <a:off x="4369816" y="2778400"/>
                <a:ext cx="490538" cy="366713"/>
              </a:xfrm>
              <a:prstGeom prst="rect">
                <a:avLst/>
              </a:prstGeom>
              <a:noFill/>
              <a:ln w="12700">
                <a:noFill/>
              </a:ln>
              <a:extLst/>
            </p:spPr>
          </p:pic>
        </p:grpSp>
        <p:sp>
          <p:nvSpPr>
            <p:cNvPr id="59" name="오른쪽 화살표 640">
              <a:extLst>
                <a:ext uri="{FF2B5EF4-FFF2-40B4-BE49-F238E27FC236}">
                  <a16:creationId xmlns:a16="http://schemas.microsoft.com/office/drawing/2014/main" id="{608E9018-8330-45DE-B44C-E5A752BB6469}"/>
                </a:ext>
              </a:extLst>
            </p:cNvPr>
            <p:cNvSpPr/>
            <p:nvPr/>
          </p:nvSpPr>
          <p:spPr>
            <a:xfrm rot="16200000">
              <a:off x="7660205" y="1468881"/>
              <a:ext cx="635080" cy="664078"/>
            </a:xfrm>
            <a:prstGeom prst="rightArrow">
              <a:avLst/>
            </a:prstGeom>
            <a:solidFill>
              <a:srgbClr val="FF0000"/>
            </a:solidFill>
            <a:ln w="254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/>
                <a:cs typeface="+mn-cs"/>
              </a:endParaRPr>
            </a:p>
          </p:txBody>
        </p:sp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333ABEB6-860F-4327-AB6E-BC4815C332E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44294" y="2618188"/>
              <a:ext cx="429806" cy="429806"/>
            </a:xfrm>
            <a:prstGeom prst="rect">
              <a:avLst/>
            </a:prstGeom>
          </p:spPr>
        </p:pic>
        <p:sp>
          <p:nvSpPr>
            <p:cNvPr id="61" name="직사각형 103">
              <a:extLst>
                <a:ext uri="{FF2B5EF4-FFF2-40B4-BE49-F238E27FC236}">
                  <a16:creationId xmlns:a16="http://schemas.microsoft.com/office/drawing/2014/main" id="{0090B2C0-7162-46B7-8E3A-16112C795D63}"/>
                </a:ext>
              </a:extLst>
            </p:cNvPr>
            <p:cNvSpPr/>
            <p:nvPr/>
          </p:nvSpPr>
          <p:spPr>
            <a:xfrm>
              <a:off x="590070" y="2097330"/>
              <a:ext cx="573806" cy="1759864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35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mic Sans MS" panose="030F0702030302020204" pitchFamily="66" charset="0"/>
                <a:ea typeface="맑은 고딕"/>
                <a:cs typeface="+mn-cs"/>
              </a:endParaRPr>
            </a:p>
          </p:txBody>
        </p:sp>
        <p:pic>
          <p:nvPicPr>
            <p:cNvPr id="62" name="Picture 2" descr="Net-SNMP">
              <a:extLst>
                <a:ext uri="{FF2B5EF4-FFF2-40B4-BE49-F238E27FC236}">
                  <a16:creationId xmlns:a16="http://schemas.microsoft.com/office/drawing/2014/main" id="{90903281-B1B3-4A6A-9B22-689C3FEE831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5658" y="2886481"/>
              <a:ext cx="513041" cy="1144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3" name="오른쪽 화살표 87">
              <a:extLst>
                <a:ext uri="{FF2B5EF4-FFF2-40B4-BE49-F238E27FC236}">
                  <a16:creationId xmlns:a16="http://schemas.microsoft.com/office/drawing/2014/main" id="{6A9FC418-0EF9-4712-9C21-22D704993638}"/>
                </a:ext>
              </a:extLst>
            </p:cNvPr>
            <p:cNvSpPr/>
            <p:nvPr/>
          </p:nvSpPr>
          <p:spPr>
            <a:xfrm rot="16200000">
              <a:off x="708168" y="3973388"/>
              <a:ext cx="349190" cy="365133"/>
            </a:xfrm>
            <a:prstGeom prst="rightArrow">
              <a:avLst/>
            </a:prstGeom>
            <a:solidFill>
              <a:srgbClr val="70AD47"/>
            </a:solidFill>
            <a:ln w="254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/>
                <a:cs typeface="+mn-cs"/>
              </a:endParaRPr>
            </a:p>
          </p:txBody>
        </p:sp>
        <p:grpSp>
          <p:nvGrpSpPr>
            <p:cNvPr id="64" name="그룹 65">
              <a:extLst>
                <a:ext uri="{FF2B5EF4-FFF2-40B4-BE49-F238E27FC236}">
                  <a16:creationId xmlns:a16="http://schemas.microsoft.com/office/drawing/2014/main" id="{3468B1BB-EA94-4E4C-99A4-22903136E249}"/>
                </a:ext>
              </a:extLst>
            </p:cNvPr>
            <p:cNvGrpSpPr/>
            <p:nvPr/>
          </p:nvGrpSpPr>
          <p:grpSpPr>
            <a:xfrm>
              <a:off x="1968332" y="2024963"/>
              <a:ext cx="976711" cy="1759865"/>
              <a:chOff x="1302642" y="2620971"/>
              <a:chExt cx="976711" cy="1759865"/>
            </a:xfrm>
          </p:grpSpPr>
          <p:sp>
            <p:nvSpPr>
              <p:cNvPr id="104" name="정육면체 103">
                <a:extLst>
                  <a:ext uri="{FF2B5EF4-FFF2-40B4-BE49-F238E27FC236}">
                    <a16:creationId xmlns:a16="http://schemas.microsoft.com/office/drawing/2014/main" id="{28D216D1-112D-45F3-80F7-A1952D5AE663}"/>
                  </a:ext>
                </a:extLst>
              </p:cNvPr>
              <p:cNvSpPr/>
              <p:nvPr/>
            </p:nvSpPr>
            <p:spPr>
              <a:xfrm>
                <a:off x="1462480" y="2620971"/>
                <a:ext cx="816873" cy="1759865"/>
              </a:xfrm>
              <a:prstGeom prst="cube">
                <a:avLst/>
              </a:prstGeom>
              <a:solidFill>
                <a:sysClr val="window" lastClr="FFFFFF"/>
              </a:solidFill>
              <a:ln w="22225" cap="flat" cmpd="sng" algn="ctr">
                <a:solidFill>
                  <a:srgbClr val="5B9BD5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mic Sans MS" panose="030F0702030302020204" pitchFamily="66" charset="0"/>
                  <a:ea typeface="맑은 고딕"/>
                  <a:cs typeface="+mn-cs"/>
                </a:endParaRPr>
              </a:p>
            </p:txBody>
          </p:sp>
          <p:pic>
            <p:nvPicPr>
              <p:cNvPr id="105" name="Picture 2" descr="https://flume.apache.org/_static/flume-logo.png">
                <a:extLst>
                  <a:ext uri="{FF2B5EF4-FFF2-40B4-BE49-F238E27FC236}">
                    <a16:creationId xmlns:a16="http://schemas.microsoft.com/office/drawing/2014/main" id="{5C1CBCCA-495B-4060-B124-CA9CCD1C6B5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75656" y="3311118"/>
                <a:ext cx="525444" cy="526158"/>
              </a:xfrm>
              <a:prstGeom prst="rect">
                <a:avLst/>
              </a:prstGeom>
              <a:noFill/>
              <a:ln w="12700"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6" name="Picture 6" descr="http://blog.docker.com/wp-content/uploads/2013/08/KuDr42X_ITXghJhSInDZekNEF0jLt3NeVxtRye3tqco.png">
                <a:extLst>
                  <a:ext uri="{FF2B5EF4-FFF2-40B4-BE49-F238E27FC236}">
                    <a16:creationId xmlns:a16="http://schemas.microsoft.com/office/drawing/2014/main" id="{EDCE8ACE-2038-4767-8F57-8D1F8D428B5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14" t="9275" r="56524" b="11260"/>
              <a:stretch/>
            </p:blipFill>
            <p:spPr bwMode="auto">
              <a:xfrm>
                <a:off x="1302642" y="2692584"/>
                <a:ext cx="490538" cy="366713"/>
              </a:xfrm>
              <a:prstGeom prst="rect">
                <a:avLst/>
              </a:prstGeom>
              <a:noFill/>
              <a:ln w="12700">
                <a:noFill/>
              </a:ln>
              <a:extLst/>
            </p:spPr>
          </p:pic>
        </p:grpSp>
        <p:pic>
          <p:nvPicPr>
            <p:cNvPr id="65" name="그림 64">
              <a:extLst>
                <a:ext uri="{FF2B5EF4-FFF2-40B4-BE49-F238E27FC236}">
                  <a16:creationId xmlns:a16="http://schemas.microsoft.com/office/drawing/2014/main" id="{1CC35328-0EDE-4A61-8F8B-29D5C87B50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153903" y="2618188"/>
              <a:ext cx="429806" cy="429806"/>
            </a:xfrm>
            <a:prstGeom prst="rect">
              <a:avLst/>
            </a:prstGeom>
          </p:spPr>
        </p:pic>
        <p:sp>
          <p:nvSpPr>
            <p:cNvPr id="66" name="오른쪽 화살표 647">
              <a:extLst>
                <a:ext uri="{FF2B5EF4-FFF2-40B4-BE49-F238E27FC236}">
                  <a16:creationId xmlns:a16="http://schemas.microsoft.com/office/drawing/2014/main" id="{A60B6B94-9D04-4424-9D18-D27DACEAD3F2}"/>
                </a:ext>
              </a:extLst>
            </p:cNvPr>
            <p:cNvSpPr/>
            <p:nvPr/>
          </p:nvSpPr>
          <p:spPr>
            <a:xfrm>
              <a:off x="6346893" y="2712571"/>
              <a:ext cx="1246327" cy="695797"/>
            </a:xfrm>
            <a:prstGeom prst="rightArrow">
              <a:avLst/>
            </a:prstGeom>
            <a:solidFill>
              <a:srgbClr val="70AD47"/>
            </a:solidFill>
            <a:ln w="254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/>
                <a:cs typeface="+mn-cs"/>
              </a:endParaRPr>
            </a:p>
          </p:txBody>
        </p:sp>
        <p:pic>
          <p:nvPicPr>
            <p:cNvPr id="67" name="그림 66">
              <a:extLst>
                <a:ext uri="{FF2B5EF4-FFF2-40B4-BE49-F238E27FC236}">
                  <a16:creationId xmlns:a16="http://schemas.microsoft.com/office/drawing/2014/main" id="{9DBC8C1A-8EDA-4C3A-8D24-D9A8C87864F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546082" y="2600488"/>
              <a:ext cx="429806" cy="429806"/>
            </a:xfrm>
            <a:prstGeom prst="rect">
              <a:avLst/>
            </a:prstGeom>
          </p:spPr>
        </p:pic>
        <p:pic>
          <p:nvPicPr>
            <p:cNvPr id="68" name="그림 67">
              <a:extLst>
                <a:ext uri="{FF2B5EF4-FFF2-40B4-BE49-F238E27FC236}">
                  <a16:creationId xmlns:a16="http://schemas.microsoft.com/office/drawing/2014/main" id="{D529618D-FABF-408D-B5A8-32EFF7383C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674833" y="2600488"/>
              <a:ext cx="429806" cy="429806"/>
            </a:xfrm>
            <a:prstGeom prst="rect">
              <a:avLst/>
            </a:prstGeom>
          </p:spPr>
        </p:pic>
        <p:pic>
          <p:nvPicPr>
            <p:cNvPr id="69" name="그림 68">
              <a:extLst>
                <a:ext uri="{FF2B5EF4-FFF2-40B4-BE49-F238E27FC236}">
                  <a16:creationId xmlns:a16="http://schemas.microsoft.com/office/drawing/2014/main" id="{FC5BDD9F-1900-4EDF-84B7-B73E79720CC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789466" y="2600488"/>
              <a:ext cx="429806" cy="429806"/>
            </a:xfrm>
            <a:prstGeom prst="rect">
              <a:avLst/>
            </a:prstGeom>
          </p:spPr>
        </p:pic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02344DF4-26A2-4E49-805E-42850C5C6855}"/>
                </a:ext>
              </a:extLst>
            </p:cNvPr>
            <p:cNvSpPr/>
            <p:nvPr/>
          </p:nvSpPr>
          <p:spPr>
            <a:xfrm>
              <a:off x="583849" y="4449608"/>
              <a:ext cx="2900689" cy="413721"/>
            </a:xfrm>
            <a:prstGeom prst="rect">
              <a:avLst/>
            </a:prstGeom>
            <a:solidFill>
              <a:sysClr val="windowText" lastClr="000000"/>
            </a:solidFill>
            <a:ln w="254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mic Sans MS" panose="030F0702030302020204" pitchFamily="66" charset="0"/>
                <a:ea typeface="맑은 고딕"/>
                <a:cs typeface="+mn-cs"/>
              </a:endParaRPr>
            </a:p>
          </p:txBody>
        </p:sp>
        <p:pic>
          <p:nvPicPr>
            <p:cNvPr id="71" name="Picture 2" descr="http://blog.hypriot.com/images/logo_tr.png">
              <a:extLst>
                <a:ext uri="{FF2B5EF4-FFF2-40B4-BE49-F238E27FC236}">
                  <a16:creationId xmlns:a16="http://schemas.microsoft.com/office/drawing/2014/main" id="{97083356-25E4-4D83-A127-EFD3801508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3036" y="4415841"/>
              <a:ext cx="695356" cy="4812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BCF84EC1-8D65-456A-9683-5C02AE78C5FB}"/>
                </a:ext>
              </a:extLst>
            </p:cNvPr>
            <p:cNvSpPr txBox="1"/>
            <p:nvPr/>
          </p:nvSpPr>
          <p:spPr>
            <a:xfrm>
              <a:off x="1464801" y="4420519"/>
              <a:ext cx="17871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맑은 고딕" panose="020B0503020000020004" pitchFamily="50" charset="-127"/>
                </a:rPr>
                <a:t>Hypriot OS</a:t>
              </a: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맑은 고딕" panose="020B0503020000020004" pitchFamily="50" charset="-127"/>
              </a:endParaRPr>
            </a:p>
          </p:txBody>
        </p:sp>
        <p:grpSp>
          <p:nvGrpSpPr>
            <p:cNvPr id="73" name="그룹 78">
              <a:extLst>
                <a:ext uri="{FF2B5EF4-FFF2-40B4-BE49-F238E27FC236}">
                  <a16:creationId xmlns:a16="http://schemas.microsoft.com/office/drawing/2014/main" id="{F6042473-CEE2-46E0-9B5E-0CE8BEED93DE}"/>
                </a:ext>
              </a:extLst>
            </p:cNvPr>
            <p:cNvGrpSpPr/>
            <p:nvPr/>
          </p:nvGrpSpPr>
          <p:grpSpPr>
            <a:xfrm>
              <a:off x="1924343" y="3940586"/>
              <a:ext cx="1552994" cy="433323"/>
              <a:chOff x="1488893" y="4552574"/>
              <a:chExt cx="1552994" cy="433323"/>
            </a:xfrm>
          </p:grpSpPr>
          <p:sp>
            <p:nvSpPr>
              <p:cNvPr id="102" name="직사각형 101">
                <a:extLst>
                  <a:ext uri="{FF2B5EF4-FFF2-40B4-BE49-F238E27FC236}">
                    <a16:creationId xmlns:a16="http://schemas.microsoft.com/office/drawing/2014/main" id="{633D0F69-BFD1-4D28-926E-424CD35CDD41}"/>
                  </a:ext>
                </a:extLst>
              </p:cNvPr>
              <p:cNvSpPr/>
              <p:nvPr/>
            </p:nvSpPr>
            <p:spPr>
              <a:xfrm>
                <a:off x="1488893" y="4552574"/>
                <a:ext cx="1552994" cy="433323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3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mic Sans MS" panose="030F0702030302020204" pitchFamily="66" charset="0"/>
                  <a:ea typeface="맑은 고딕"/>
                  <a:cs typeface="+mn-cs"/>
                </a:endParaRPr>
              </a:p>
            </p:txBody>
          </p:sp>
          <p:pic>
            <p:nvPicPr>
              <p:cNvPr id="103" name="그림 102">
                <a:extLst>
                  <a:ext uri="{FF2B5EF4-FFF2-40B4-BE49-F238E27FC236}">
                    <a16:creationId xmlns:a16="http://schemas.microsoft.com/office/drawing/2014/main" id="{A9A846C6-7987-42AC-9B71-B264C942AC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22486" y="4589529"/>
                <a:ext cx="1410870" cy="362510"/>
              </a:xfrm>
              <a:prstGeom prst="rect">
                <a:avLst/>
              </a:prstGeom>
            </p:spPr>
          </p:pic>
        </p:grp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383B8D31-10FD-4792-B8A8-678DEB126D08}"/>
                </a:ext>
              </a:extLst>
            </p:cNvPr>
            <p:cNvSpPr txBox="1"/>
            <p:nvPr/>
          </p:nvSpPr>
          <p:spPr>
            <a:xfrm>
              <a:off x="1267004" y="2655462"/>
              <a:ext cx="1847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5" name="직사각형 103">
              <a:extLst>
                <a:ext uri="{FF2B5EF4-FFF2-40B4-BE49-F238E27FC236}">
                  <a16:creationId xmlns:a16="http://schemas.microsoft.com/office/drawing/2014/main" id="{16848C90-8BAC-421B-A2FF-B4EE18C65E46}"/>
                </a:ext>
              </a:extLst>
            </p:cNvPr>
            <p:cNvSpPr/>
            <p:nvPr/>
          </p:nvSpPr>
          <p:spPr>
            <a:xfrm>
              <a:off x="590070" y="2101467"/>
              <a:ext cx="573806" cy="1759864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35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mic Sans MS" panose="030F0702030302020204" pitchFamily="66" charset="0"/>
                <a:ea typeface="맑은 고딕"/>
                <a:cs typeface="+mn-cs"/>
              </a:endParaRPr>
            </a:p>
          </p:txBody>
        </p:sp>
        <p:pic>
          <p:nvPicPr>
            <p:cNvPr id="76" name="Picture 2" descr="Net-SNMP">
              <a:extLst>
                <a:ext uri="{FF2B5EF4-FFF2-40B4-BE49-F238E27FC236}">
                  <a16:creationId xmlns:a16="http://schemas.microsoft.com/office/drawing/2014/main" id="{8CF26D78-03AC-463F-9021-12970A8852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5658" y="2890618"/>
              <a:ext cx="513041" cy="1144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7" name="오른쪽 화살표 87">
              <a:extLst>
                <a:ext uri="{FF2B5EF4-FFF2-40B4-BE49-F238E27FC236}">
                  <a16:creationId xmlns:a16="http://schemas.microsoft.com/office/drawing/2014/main" id="{9017FE9D-164E-4BC6-9F25-991FF1142EC2}"/>
                </a:ext>
              </a:extLst>
            </p:cNvPr>
            <p:cNvSpPr/>
            <p:nvPr/>
          </p:nvSpPr>
          <p:spPr>
            <a:xfrm rot="16200000">
              <a:off x="708168" y="3977525"/>
              <a:ext cx="349190" cy="365133"/>
            </a:xfrm>
            <a:prstGeom prst="rightArrow">
              <a:avLst/>
            </a:prstGeom>
            <a:solidFill>
              <a:srgbClr val="70AD47"/>
            </a:solidFill>
            <a:ln w="254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/>
                <a:cs typeface="+mn-cs"/>
              </a:endParaRP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F3C33FBB-9A52-425A-9A3D-38102BB6D040}"/>
                </a:ext>
              </a:extLst>
            </p:cNvPr>
            <p:cNvSpPr/>
            <p:nvPr/>
          </p:nvSpPr>
          <p:spPr>
            <a:xfrm>
              <a:off x="6342776" y="1468733"/>
              <a:ext cx="2801224" cy="2435581"/>
            </a:xfrm>
            <a:prstGeom prst="rect">
              <a:avLst/>
            </a:prstGeom>
            <a:solidFill>
              <a:sysClr val="window" lastClr="FFFFFF">
                <a:alpha val="80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맑은 고딕"/>
                <a:cs typeface="+mn-cs"/>
              </a:endParaRPr>
            </a:p>
          </p:txBody>
        </p:sp>
        <p:sp>
          <p:nvSpPr>
            <p:cNvPr id="79" name="모서리가 둥근 직사각형 660">
              <a:extLst>
                <a:ext uri="{FF2B5EF4-FFF2-40B4-BE49-F238E27FC236}">
                  <a16:creationId xmlns:a16="http://schemas.microsoft.com/office/drawing/2014/main" id="{35A1C73E-9805-4753-8A96-36825EB2B5A5}"/>
                </a:ext>
              </a:extLst>
            </p:cNvPr>
            <p:cNvSpPr/>
            <p:nvPr/>
          </p:nvSpPr>
          <p:spPr>
            <a:xfrm>
              <a:off x="4069564" y="1621196"/>
              <a:ext cx="2788790" cy="2314697"/>
            </a:xfrm>
            <a:prstGeom prst="roundRect">
              <a:avLst/>
            </a:prstGeom>
            <a:gradFill flip="none" rotWithShape="1">
              <a:gsLst>
                <a:gs pos="0">
                  <a:srgbClr val="70AD47">
                    <a:lumMod val="0"/>
                    <a:lumOff val="100000"/>
                  </a:srgbClr>
                </a:gs>
                <a:gs pos="35000">
                  <a:srgbClr val="70AD47">
                    <a:lumMod val="0"/>
                    <a:lumOff val="100000"/>
                  </a:srgbClr>
                </a:gs>
                <a:gs pos="100000">
                  <a:srgbClr val="FFC000"/>
                </a:gs>
              </a:gsLst>
              <a:path path="circle">
                <a:fillToRect l="50000" t="-80000" r="50000" b="180000"/>
              </a:path>
              <a:tileRect/>
            </a:gradFill>
            <a:ln w="25400" cap="flat" cmpd="sng" algn="ctr">
              <a:solidFill>
                <a:sysClr val="windowText" lastClr="000000"/>
              </a:solidFill>
              <a:prstDash val="sys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mic Sans MS" panose="030F0702030302020204" pitchFamily="66" charset="0"/>
                <a:ea typeface="맑은 고딕"/>
                <a:cs typeface="+mn-cs"/>
              </a:endParaRPr>
            </a:p>
          </p:txBody>
        </p:sp>
        <p:grpSp>
          <p:nvGrpSpPr>
            <p:cNvPr id="80" name="그룹 87">
              <a:extLst>
                <a:ext uri="{FF2B5EF4-FFF2-40B4-BE49-F238E27FC236}">
                  <a16:creationId xmlns:a16="http://schemas.microsoft.com/office/drawing/2014/main" id="{FD2A92C8-F14D-4D58-902F-EDD4B97AF320}"/>
                </a:ext>
              </a:extLst>
            </p:cNvPr>
            <p:cNvGrpSpPr/>
            <p:nvPr/>
          </p:nvGrpSpPr>
          <p:grpSpPr>
            <a:xfrm>
              <a:off x="4577598" y="1960847"/>
              <a:ext cx="972026" cy="1759865"/>
              <a:chOff x="2184127" y="2620971"/>
              <a:chExt cx="972026" cy="1759865"/>
            </a:xfrm>
          </p:grpSpPr>
          <p:sp>
            <p:nvSpPr>
              <p:cNvPr id="99" name="정육면체 98">
                <a:extLst>
                  <a:ext uri="{FF2B5EF4-FFF2-40B4-BE49-F238E27FC236}">
                    <a16:creationId xmlns:a16="http://schemas.microsoft.com/office/drawing/2014/main" id="{C86C2E69-8B8A-4F56-A8F4-3093C529E312}"/>
                  </a:ext>
                </a:extLst>
              </p:cNvPr>
              <p:cNvSpPr/>
              <p:nvPr/>
            </p:nvSpPr>
            <p:spPr>
              <a:xfrm>
                <a:off x="2339280" y="2620971"/>
                <a:ext cx="816873" cy="1759865"/>
              </a:xfrm>
              <a:prstGeom prst="cube">
                <a:avLst/>
              </a:prstGeom>
              <a:solidFill>
                <a:sysClr val="window" lastClr="FFFFFF"/>
              </a:solidFill>
              <a:ln w="22225" cap="flat" cmpd="sng" algn="ctr">
                <a:solidFill>
                  <a:srgbClr val="5B9BD5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mic Sans MS" panose="030F0702030302020204" pitchFamily="66" charset="0"/>
                  <a:ea typeface="맑은 고딕"/>
                  <a:cs typeface="+mn-cs"/>
                </a:endParaRPr>
              </a:p>
            </p:txBody>
          </p:sp>
          <p:pic>
            <p:nvPicPr>
              <p:cNvPr id="100" name="그림 99">
                <a:extLst>
                  <a:ext uri="{FF2B5EF4-FFF2-40B4-BE49-F238E27FC236}">
                    <a16:creationId xmlns:a16="http://schemas.microsoft.com/office/drawing/2014/main" id="{5F0020C8-424F-4F55-B80D-F1464F9CFA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47508" y="3431153"/>
                <a:ext cx="600762" cy="294234"/>
              </a:xfrm>
              <a:prstGeom prst="rect">
                <a:avLst/>
              </a:prstGeom>
              <a:ln w="25400">
                <a:noFill/>
              </a:ln>
            </p:spPr>
          </p:pic>
          <p:pic>
            <p:nvPicPr>
              <p:cNvPr id="101" name="Picture 6" descr="http://blog.docker.com/wp-content/uploads/2013/08/KuDr42X_ITXghJhSInDZekNEF0jLt3NeVxtRye3tqco.png">
                <a:extLst>
                  <a:ext uri="{FF2B5EF4-FFF2-40B4-BE49-F238E27FC236}">
                    <a16:creationId xmlns:a16="http://schemas.microsoft.com/office/drawing/2014/main" id="{CF86F945-F7EA-4E0A-892F-195AB341ECF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14" t="9275" r="56524" b="11260"/>
              <a:stretch/>
            </p:blipFill>
            <p:spPr bwMode="auto">
              <a:xfrm>
                <a:off x="2184127" y="2685916"/>
                <a:ext cx="490538" cy="366713"/>
              </a:xfrm>
              <a:prstGeom prst="rect">
                <a:avLst/>
              </a:prstGeom>
              <a:noFill/>
              <a:ln w="12700">
                <a:noFill/>
              </a:ln>
              <a:extLst/>
            </p:spPr>
          </p:pic>
        </p:grpSp>
        <p:grpSp>
          <p:nvGrpSpPr>
            <p:cNvPr id="81" name="그룹 91">
              <a:extLst>
                <a:ext uri="{FF2B5EF4-FFF2-40B4-BE49-F238E27FC236}">
                  <a16:creationId xmlns:a16="http://schemas.microsoft.com/office/drawing/2014/main" id="{49D9FD43-7E77-4B6D-A3D1-0332DEB999F4}"/>
                </a:ext>
              </a:extLst>
            </p:cNvPr>
            <p:cNvGrpSpPr/>
            <p:nvPr/>
          </p:nvGrpSpPr>
          <p:grpSpPr>
            <a:xfrm>
              <a:off x="4907333" y="2021481"/>
              <a:ext cx="972026" cy="1759865"/>
              <a:chOff x="2184127" y="2620971"/>
              <a:chExt cx="972026" cy="1759865"/>
            </a:xfrm>
          </p:grpSpPr>
          <p:sp>
            <p:nvSpPr>
              <p:cNvPr id="96" name="정육면체 95">
                <a:extLst>
                  <a:ext uri="{FF2B5EF4-FFF2-40B4-BE49-F238E27FC236}">
                    <a16:creationId xmlns:a16="http://schemas.microsoft.com/office/drawing/2014/main" id="{C33254BB-F715-47B0-BBDE-8AD6BF0B3F02}"/>
                  </a:ext>
                </a:extLst>
              </p:cNvPr>
              <p:cNvSpPr/>
              <p:nvPr/>
            </p:nvSpPr>
            <p:spPr>
              <a:xfrm>
                <a:off x="2339280" y="2620971"/>
                <a:ext cx="816873" cy="1759865"/>
              </a:xfrm>
              <a:prstGeom prst="cube">
                <a:avLst/>
              </a:prstGeom>
              <a:solidFill>
                <a:sysClr val="window" lastClr="FFFFFF"/>
              </a:solidFill>
              <a:ln w="22225" cap="flat" cmpd="sng" algn="ctr">
                <a:solidFill>
                  <a:srgbClr val="5B9BD5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mic Sans MS" panose="030F0702030302020204" pitchFamily="66" charset="0"/>
                  <a:ea typeface="맑은 고딕"/>
                  <a:cs typeface="+mn-cs"/>
                </a:endParaRPr>
              </a:p>
            </p:txBody>
          </p:sp>
          <p:pic>
            <p:nvPicPr>
              <p:cNvPr id="97" name="그림 96">
                <a:extLst>
                  <a:ext uri="{FF2B5EF4-FFF2-40B4-BE49-F238E27FC236}">
                    <a16:creationId xmlns:a16="http://schemas.microsoft.com/office/drawing/2014/main" id="{13F1F1F9-1770-481B-8FAA-0B3B68CD9D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47508" y="3431153"/>
                <a:ext cx="600762" cy="294234"/>
              </a:xfrm>
              <a:prstGeom prst="rect">
                <a:avLst/>
              </a:prstGeom>
              <a:ln w="25400">
                <a:noFill/>
              </a:ln>
            </p:spPr>
          </p:pic>
          <p:pic>
            <p:nvPicPr>
              <p:cNvPr id="98" name="Picture 6" descr="http://blog.docker.com/wp-content/uploads/2013/08/KuDr42X_ITXghJhSInDZekNEF0jLt3NeVxtRye3tqco.png">
                <a:extLst>
                  <a:ext uri="{FF2B5EF4-FFF2-40B4-BE49-F238E27FC236}">
                    <a16:creationId xmlns:a16="http://schemas.microsoft.com/office/drawing/2014/main" id="{4C620384-5099-46C7-97D7-B06B6C75309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14" t="9275" r="56524" b="11260"/>
              <a:stretch/>
            </p:blipFill>
            <p:spPr bwMode="auto">
              <a:xfrm>
                <a:off x="2184127" y="2685916"/>
                <a:ext cx="490538" cy="366713"/>
              </a:xfrm>
              <a:prstGeom prst="rect">
                <a:avLst/>
              </a:prstGeom>
              <a:noFill/>
              <a:ln w="12700">
                <a:noFill/>
              </a:ln>
              <a:extLst/>
            </p:spPr>
          </p:pic>
        </p:grp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3120D8DC-0BA9-44D3-9439-EEAA8EFEB708}"/>
                </a:ext>
              </a:extLst>
            </p:cNvPr>
            <p:cNvSpPr txBox="1"/>
            <p:nvPr/>
          </p:nvSpPr>
          <p:spPr>
            <a:xfrm>
              <a:off x="4411114" y="1666600"/>
              <a:ext cx="2336773" cy="3747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Kafka broker cluster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grpSp>
          <p:nvGrpSpPr>
            <p:cNvPr id="83" name="그룹 96">
              <a:extLst>
                <a:ext uri="{FF2B5EF4-FFF2-40B4-BE49-F238E27FC236}">
                  <a16:creationId xmlns:a16="http://schemas.microsoft.com/office/drawing/2014/main" id="{AB348E0C-88B1-4EB7-9F63-70CCBFD4D27B}"/>
                </a:ext>
              </a:extLst>
            </p:cNvPr>
            <p:cNvGrpSpPr/>
            <p:nvPr/>
          </p:nvGrpSpPr>
          <p:grpSpPr>
            <a:xfrm>
              <a:off x="5243398" y="2091573"/>
              <a:ext cx="972026" cy="1759865"/>
              <a:chOff x="2184127" y="2620971"/>
              <a:chExt cx="972026" cy="1759865"/>
            </a:xfrm>
          </p:grpSpPr>
          <p:sp>
            <p:nvSpPr>
              <p:cNvPr id="93" name="정육면체 92">
                <a:extLst>
                  <a:ext uri="{FF2B5EF4-FFF2-40B4-BE49-F238E27FC236}">
                    <a16:creationId xmlns:a16="http://schemas.microsoft.com/office/drawing/2014/main" id="{B7E29008-D27D-4B56-BD04-FC7E27BE6618}"/>
                  </a:ext>
                </a:extLst>
              </p:cNvPr>
              <p:cNvSpPr/>
              <p:nvPr/>
            </p:nvSpPr>
            <p:spPr>
              <a:xfrm>
                <a:off x="2339280" y="2620971"/>
                <a:ext cx="816873" cy="1759865"/>
              </a:xfrm>
              <a:prstGeom prst="cube">
                <a:avLst/>
              </a:prstGeom>
              <a:solidFill>
                <a:sysClr val="window" lastClr="FFFFFF"/>
              </a:solidFill>
              <a:ln w="22225" cap="flat" cmpd="sng" algn="ctr">
                <a:solidFill>
                  <a:srgbClr val="5B9BD5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mic Sans MS" panose="030F0702030302020204" pitchFamily="66" charset="0"/>
                  <a:ea typeface="맑은 고딕"/>
                  <a:cs typeface="+mn-cs"/>
                </a:endParaRPr>
              </a:p>
            </p:txBody>
          </p:sp>
          <p:pic>
            <p:nvPicPr>
              <p:cNvPr id="94" name="그림 93">
                <a:extLst>
                  <a:ext uri="{FF2B5EF4-FFF2-40B4-BE49-F238E27FC236}">
                    <a16:creationId xmlns:a16="http://schemas.microsoft.com/office/drawing/2014/main" id="{25FE5E92-924B-4BA9-87AA-EACEA6727D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47508" y="3431153"/>
                <a:ext cx="600762" cy="294234"/>
              </a:xfrm>
              <a:prstGeom prst="rect">
                <a:avLst/>
              </a:prstGeom>
              <a:ln w="25400">
                <a:noFill/>
              </a:ln>
            </p:spPr>
          </p:pic>
          <p:pic>
            <p:nvPicPr>
              <p:cNvPr id="95" name="Picture 6" descr="http://blog.docker.com/wp-content/uploads/2013/08/KuDr42X_ITXghJhSInDZekNEF0jLt3NeVxtRye3tqco.png">
                <a:extLst>
                  <a:ext uri="{FF2B5EF4-FFF2-40B4-BE49-F238E27FC236}">
                    <a16:creationId xmlns:a16="http://schemas.microsoft.com/office/drawing/2014/main" id="{9A80FDD5-BEE8-4C9E-B1F9-C0ABEF5F153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14" t="9275" r="56524" b="11260"/>
              <a:stretch/>
            </p:blipFill>
            <p:spPr bwMode="auto">
              <a:xfrm>
                <a:off x="2184127" y="2685916"/>
                <a:ext cx="490538" cy="366713"/>
              </a:xfrm>
              <a:prstGeom prst="rect">
                <a:avLst/>
              </a:prstGeom>
              <a:noFill/>
              <a:ln w="12700">
                <a:noFill/>
              </a:ln>
              <a:extLst/>
            </p:spPr>
          </p:pic>
        </p:grpSp>
        <p:sp>
          <p:nvSpPr>
            <p:cNvPr id="84" name="오른쪽 화살표 665">
              <a:extLst>
                <a:ext uri="{FF2B5EF4-FFF2-40B4-BE49-F238E27FC236}">
                  <a16:creationId xmlns:a16="http://schemas.microsoft.com/office/drawing/2014/main" id="{F4167020-A2A0-4664-A8C2-B7BCDF5D5C67}"/>
                </a:ext>
              </a:extLst>
            </p:cNvPr>
            <p:cNvSpPr/>
            <p:nvPr/>
          </p:nvSpPr>
          <p:spPr>
            <a:xfrm>
              <a:off x="1387278" y="2739507"/>
              <a:ext cx="3239067" cy="695797"/>
            </a:xfrm>
            <a:prstGeom prst="rightArrow">
              <a:avLst/>
            </a:prstGeom>
            <a:solidFill>
              <a:srgbClr val="70AD47"/>
            </a:solidFill>
            <a:ln w="254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/>
                <a:cs typeface="+mn-cs"/>
              </a:endParaRPr>
            </a:p>
          </p:txBody>
        </p:sp>
        <p:grpSp>
          <p:nvGrpSpPr>
            <p:cNvPr id="85" name="그룹 101">
              <a:extLst>
                <a:ext uri="{FF2B5EF4-FFF2-40B4-BE49-F238E27FC236}">
                  <a16:creationId xmlns:a16="http://schemas.microsoft.com/office/drawing/2014/main" id="{0780B07E-C0E8-4DCD-BBD2-B998B8C248E6}"/>
                </a:ext>
              </a:extLst>
            </p:cNvPr>
            <p:cNvGrpSpPr/>
            <p:nvPr/>
          </p:nvGrpSpPr>
          <p:grpSpPr>
            <a:xfrm>
              <a:off x="1968332" y="2029100"/>
              <a:ext cx="976711" cy="1759865"/>
              <a:chOff x="1302642" y="2620971"/>
              <a:chExt cx="976711" cy="1759865"/>
            </a:xfrm>
          </p:grpSpPr>
          <p:sp>
            <p:nvSpPr>
              <p:cNvPr id="90" name="정육면체 89">
                <a:extLst>
                  <a:ext uri="{FF2B5EF4-FFF2-40B4-BE49-F238E27FC236}">
                    <a16:creationId xmlns:a16="http://schemas.microsoft.com/office/drawing/2014/main" id="{E3466112-49B2-4A9F-8695-C8D44479CA0E}"/>
                  </a:ext>
                </a:extLst>
              </p:cNvPr>
              <p:cNvSpPr/>
              <p:nvPr/>
            </p:nvSpPr>
            <p:spPr>
              <a:xfrm>
                <a:off x="1462480" y="2620971"/>
                <a:ext cx="816873" cy="1759865"/>
              </a:xfrm>
              <a:prstGeom prst="cube">
                <a:avLst/>
              </a:prstGeom>
              <a:solidFill>
                <a:sysClr val="window" lastClr="FFFFFF"/>
              </a:solidFill>
              <a:ln w="22225" cap="flat" cmpd="sng" algn="ctr">
                <a:solidFill>
                  <a:srgbClr val="5B9BD5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mic Sans MS" panose="030F0702030302020204" pitchFamily="66" charset="0"/>
                  <a:ea typeface="맑은 고딕"/>
                  <a:cs typeface="+mn-cs"/>
                </a:endParaRPr>
              </a:p>
            </p:txBody>
          </p:sp>
          <p:pic>
            <p:nvPicPr>
              <p:cNvPr id="91" name="Picture 2" descr="https://flume.apache.org/_static/flume-logo.png">
                <a:extLst>
                  <a:ext uri="{FF2B5EF4-FFF2-40B4-BE49-F238E27FC236}">
                    <a16:creationId xmlns:a16="http://schemas.microsoft.com/office/drawing/2014/main" id="{CE84E5B2-C1CD-41F2-BE33-0450E0C92F9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75656" y="3311118"/>
                <a:ext cx="525444" cy="526158"/>
              </a:xfrm>
              <a:prstGeom prst="rect">
                <a:avLst/>
              </a:prstGeom>
              <a:noFill/>
              <a:ln w="12700"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2" name="Picture 6" descr="http://blog.docker.com/wp-content/uploads/2013/08/KuDr42X_ITXghJhSInDZekNEF0jLt3NeVxtRye3tqco.png">
                <a:extLst>
                  <a:ext uri="{FF2B5EF4-FFF2-40B4-BE49-F238E27FC236}">
                    <a16:creationId xmlns:a16="http://schemas.microsoft.com/office/drawing/2014/main" id="{5967777C-09AE-428E-BB47-CEF7085AF98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14" t="9275" r="56524" b="11260"/>
              <a:stretch/>
            </p:blipFill>
            <p:spPr bwMode="auto">
              <a:xfrm>
                <a:off x="1302642" y="2692584"/>
                <a:ext cx="490538" cy="366713"/>
              </a:xfrm>
              <a:prstGeom prst="rect">
                <a:avLst/>
              </a:prstGeom>
              <a:noFill/>
              <a:ln w="12700">
                <a:noFill/>
              </a:ln>
              <a:extLst/>
            </p:spPr>
          </p:pic>
        </p:grpSp>
        <p:pic>
          <p:nvPicPr>
            <p:cNvPr id="86" name="그림 85">
              <a:extLst>
                <a:ext uri="{FF2B5EF4-FFF2-40B4-BE49-F238E27FC236}">
                  <a16:creationId xmlns:a16="http://schemas.microsoft.com/office/drawing/2014/main" id="{EEAC2344-8DB6-4DAD-97C9-8C60287B9C8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44294" y="2622325"/>
              <a:ext cx="429806" cy="429806"/>
            </a:xfrm>
            <a:prstGeom prst="rect">
              <a:avLst/>
            </a:prstGeom>
          </p:spPr>
        </p:pic>
        <p:pic>
          <p:nvPicPr>
            <p:cNvPr id="87" name="그림 86">
              <a:extLst>
                <a:ext uri="{FF2B5EF4-FFF2-40B4-BE49-F238E27FC236}">
                  <a16:creationId xmlns:a16="http://schemas.microsoft.com/office/drawing/2014/main" id="{87AC6EC4-17C3-4F48-BE62-11B6C54AD27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153903" y="2622325"/>
              <a:ext cx="429806" cy="429806"/>
            </a:xfrm>
            <a:prstGeom prst="rect">
              <a:avLst/>
            </a:prstGeom>
          </p:spPr>
        </p:pic>
        <p:pic>
          <p:nvPicPr>
            <p:cNvPr id="88" name="그림 87">
              <a:extLst>
                <a:ext uri="{FF2B5EF4-FFF2-40B4-BE49-F238E27FC236}">
                  <a16:creationId xmlns:a16="http://schemas.microsoft.com/office/drawing/2014/main" id="{46600E8F-15EC-42C5-8748-CA3C0090CD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52624" y="4863113"/>
              <a:ext cx="906246" cy="743876"/>
            </a:xfrm>
            <a:prstGeom prst="rect">
              <a:avLst/>
            </a:prstGeom>
          </p:spPr>
        </p:pic>
        <p:pic>
          <p:nvPicPr>
            <p:cNvPr id="89" name="그림 88">
              <a:extLst>
                <a:ext uri="{FF2B5EF4-FFF2-40B4-BE49-F238E27FC236}">
                  <a16:creationId xmlns:a16="http://schemas.microsoft.com/office/drawing/2014/main" id="{AD5B9EFA-5C23-412A-815A-60E891A889C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09" r="9296"/>
            <a:stretch/>
          </p:blipFill>
          <p:spPr>
            <a:xfrm>
              <a:off x="5637795" y="4993630"/>
              <a:ext cx="1015147" cy="667410"/>
            </a:xfrm>
            <a:prstGeom prst="rect">
              <a:avLst/>
            </a:prstGeom>
          </p:spPr>
        </p:pic>
      </p:grpSp>
      <p:sp>
        <p:nvSpPr>
          <p:cNvPr id="112" name="제목 5">
            <a:extLst>
              <a:ext uri="{FF2B5EF4-FFF2-40B4-BE49-F238E27FC236}">
                <a16:creationId xmlns:a16="http://schemas.microsoft.com/office/drawing/2014/main" id="{1171949C-57A1-418F-9521-B6D33D06932B}"/>
              </a:ext>
            </a:extLst>
          </p:cNvPr>
          <p:cNvSpPr txBox="1">
            <a:spLocks/>
          </p:cNvSpPr>
          <p:nvPr/>
        </p:nvSpPr>
        <p:spPr>
          <a:xfrm>
            <a:off x="685010" y="858665"/>
            <a:ext cx="4815684" cy="34973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800" dirty="0">
                <a:solidFill>
                  <a:srgbClr val="00747B"/>
                </a:solidFill>
                <a:latin typeface="Ebrima" pitchFamily="2" charset="0"/>
                <a:ea typeface="Ebrima" pitchFamily="2" charset="0"/>
                <a:cs typeface="Ebrima" pitchFamily="2" charset="0"/>
              </a:rPr>
              <a:t>Verify Inter-Connect Lab’s configuration</a:t>
            </a:r>
            <a:endParaRPr lang="ko-KR" altLang="en-US" sz="1800" dirty="0">
              <a:solidFill>
                <a:srgbClr val="00747B"/>
              </a:solidFill>
              <a:latin typeface="Ebrima" pitchFamily="2" charset="0"/>
              <a:ea typeface="Ebrima" pitchFamily="2" charset="0"/>
              <a:cs typeface="Ebrima" pitchFamily="2" charset="0"/>
            </a:endParaRPr>
          </a:p>
        </p:txBody>
      </p:sp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A344DA4F-3763-4199-B839-30EB5E331FC6}"/>
              </a:ext>
            </a:extLst>
          </p:cNvPr>
          <p:cNvGrpSpPr/>
          <p:nvPr/>
        </p:nvGrpSpPr>
        <p:grpSpPr>
          <a:xfrm>
            <a:off x="481936" y="991594"/>
            <a:ext cx="206268" cy="76121"/>
            <a:chOff x="8197993" y="121445"/>
            <a:chExt cx="206268" cy="76121"/>
          </a:xfrm>
          <a:solidFill>
            <a:schemeClr val="accent5">
              <a:lumMod val="60000"/>
              <a:lumOff val="40000"/>
            </a:schemeClr>
          </a:solidFill>
        </p:grpSpPr>
        <p:cxnSp>
          <p:nvCxnSpPr>
            <p:cNvPr id="114" name="직선 연결선 113">
              <a:extLst>
                <a:ext uri="{FF2B5EF4-FFF2-40B4-BE49-F238E27FC236}">
                  <a16:creationId xmlns:a16="http://schemas.microsoft.com/office/drawing/2014/main" id="{385A5791-D403-497A-B175-1AE67FEE1421}"/>
                </a:ext>
              </a:extLst>
            </p:cNvPr>
            <p:cNvCxnSpPr/>
            <p:nvPr/>
          </p:nvCxnSpPr>
          <p:spPr>
            <a:xfrm rot="10800000">
              <a:off x="8197993" y="159558"/>
              <a:ext cx="178770" cy="1456"/>
            </a:xfrm>
            <a:prstGeom prst="line">
              <a:avLst/>
            </a:prstGeom>
            <a:grpFill/>
            <a:ln w="9525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타원 114">
              <a:extLst>
                <a:ext uri="{FF2B5EF4-FFF2-40B4-BE49-F238E27FC236}">
                  <a16:creationId xmlns:a16="http://schemas.microsoft.com/office/drawing/2014/main" id="{80C473CB-E96E-461B-AE8C-F0198E8E3C3D}"/>
                </a:ext>
              </a:extLst>
            </p:cNvPr>
            <p:cNvSpPr/>
            <p:nvPr/>
          </p:nvSpPr>
          <p:spPr>
            <a:xfrm rot="5400000">
              <a:off x="8328140" y="121445"/>
              <a:ext cx="76121" cy="76121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16" name="그룹 39">
            <a:extLst>
              <a:ext uri="{FF2B5EF4-FFF2-40B4-BE49-F238E27FC236}">
                <a16:creationId xmlns:a16="http://schemas.microsoft.com/office/drawing/2014/main" id="{8CB321C9-A0D6-496E-BEE1-61D11759651B}"/>
              </a:ext>
            </a:extLst>
          </p:cNvPr>
          <p:cNvGrpSpPr/>
          <p:nvPr/>
        </p:nvGrpSpPr>
        <p:grpSpPr>
          <a:xfrm>
            <a:off x="624555" y="1357298"/>
            <a:ext cx="7805097" cy="4408684"/>
            <a:chOff x="624555" y="1244122"/>
            <a:chExt cx="7805097" cy="4408684"/>
          </a:xfrm>
        </p:grpSpPr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AA769DAF-7F0A-4BC9-B806-7F21DF0E7DF4}"/>
                </a:ext>
              </a:extLst>
            </p:cNvPr>
            <p:cNvSpPr/>
            <p:nvPr/>
          </p:nvSpPr>
          <p:spPr>
            <a:xfrm>
              <a:off x="664319" y="1285861"/>
              <a:ext cx="7708878" cy="4315979"/>
            </a:xfrm>
            <a:prstGeom prst="rect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8" name="타원 117">
              <a:extLst>
                <a:ext uri="{FF2B5EF4-FFF2-40B4-BE49-F238E27FC236}">
                  <a16:creationId xmlns:a16="http://schemas.microsoft.com/office/drawing/2014/main" id="{FB7C6294-3F29-40C3-94AA-5A71E3D13A2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26748" y="5548508"/>
              <a:ext cx="102904" cy="10429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9" name="타원 118">
              <a:extLst>
                <a:ext uri="{FF2B5EF4-FFF2-40B4-BE49-F238E27FC236}">
                  <a16:creationId xmlns:a16="http://schemas.microsoft.com/office/drawing/2014/main" id="{E2E50785-B987-4A82-865C-CE9EB420032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555" y="1244122"/>
              <a:ext cx="102904" cy="10429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0" name="Content Placeholder 5">
            <a:extLst>
              <a:ext uri="{FF2B5EF4-FFF2-40B4-BE49-F238E27FC236}">
                <a16:creationId xmlns:a16="http://schemas.microsoft.com/office/drawing/2014/main" id="{2C376B75-3B2E-4A46-ABE9-758EA539BE67}"/>
              </a:ext>
            </a:extLst>
          </p:cNvPr>
          <p:cNvSpPr txBox="1">
            <a:spLocks/>
          </p:cNvSpPr>
          <p:nvPr/>
        </p:nvSpPr>
        <p:spPr>
          <a:xfrm>
            <a:off x="357158" y="5765982"/>
            <a:ext cx="8288499" cy="452499"/>
          </a:xfrm>
          <a:prstGeom prst="rect">
            <a:avLst/>
          </a:prstGeom>
        </p:spPr>
        <p:txBody>
          <a:bodyPr>
            <a:noAutofit/>
          </a:bodyPr>
          <a:lstStyle/>
          <a:p>
            <a:pPr marL="342900" indent="-342900" algn="ctr">
              <a:spcBef>
                <a:spcPts val="250"/>
              </a:spcBef>
              <a:buClr>
                <a:schemeClr val="accent3">
                  <a:lumMod val="50000"/>
                </a:schemeClr>
              </a:buClr>
            </a:pPr>
            <a:r>
              <a:rPr lang="en-US" altLang="ko-KR" b="1" dirty="0">
                <a:solidFill>
                  <a:srgbClr val="FF0000"/>
                </a:solidFill>
                <a:latin typeface="Ebrima" pitchFamily="2" charset="0"/>
                <a:ea typeface="Ebrima" pitchFamily="2" charset="0"/>
                <a:cs typeface="Ebrima" pitchFamily="2" charset="0"/>
              </a:rPr>
              <a:t>Are they working? </a:t>
            </a:r>
          </a:p>
          <a:p>
            <a:pPr marL="342900" indent="-342900" algn="ctr">
              <a:spcBef>
                <a:spcPts val="250"/>
              </a:spcBef>
              <a:buClr>
                <a:schemeClr val="accent3">
                  <a:lumMod val="50000"/>
                </a:schemeClr>
              </a:buClr>
            </a:pPr>
            <a:r>
              <a:rPr lang="en-US" altLang="ko-KR" sz="1600" dirty="0">
                <a:latin typeface="Ebrima" pitchFamily="2" charset="0"/>
                <a:ea typeface="Ebrima" pitchFamily="2" charset="0"/>
                <a:cs typeface="Ebrima" pitchFamily="2" charset="0"/>
                <a:sym typeface="Wingdings" panose="05000000000000000000" pitchFamily="2" charset="2"/>
              </a:rPr>
              <a:t>If you can see logs of resource status on console consumer, go ahead!</a:t>
            </a:r>
            <a:endParaRPr lang="en-US" altLang="ko-KR" sz="1600" dirty="0">
              <a:latin typeface="Ebrima" pitchFamily="2" charset="0"/>
              <a:ea typeface="Ebrima" pitchFamily="2" charset="0"/>
              <a:cs typeface="Ebrima" pitchFamily="2" charset="0"/>
            </a:endParaRPr>
          </a:p>
          <a:p>
            <a:pPr marL="342900" indent="-342900" algn="ctr">
              <a:spcBef>
                <a:spcPts val="250"/>
              </a:spcBef>
              <a:buClr>
                <a:schemeClr val="accent3">
                  <a:lumMod val="50000"/>
                </a:schemeClr>
              </a:buClr>
            </a:pPr>
            <a:endParaRPr lang="en-US" altLang="ko-KR" sz="1600" dirty="0">
              <a:latin typeface="Ebrima" pitchFamily="2" charset="0"/>
              <a:ea typeface="Ebrima" pitchFamily="2" charset="0"/>
              <a:cs typeface="Ebrim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30143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-1" y="0"/>
            <a:ext cx="6719583" cy="58477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0070C0"/>
                </a:solidFill>
                <a:latin typeface="+mj-ea"/>
                <a:ea typeface="+mj-ea"/>
              </a:rPr>
              <a:t>Visualization of Resource Visibility</a:t>
            </a:r>
            <a:endParaRPr lang="ko-KR" altLang="en-US" sz="3200" dirty="0">
              <a:solidFill>
                <a:srgbClr val="0070C0"/>
              </a:solidFill>
              <a:latin typeface="+mj-ea"/>
              <a:ea typeface="+mj-ea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C71343CB-E775-4DBB-BF0D-5F9D7FDF8157}"/>
              </a:ext>
            </a:extLst>
          </p:cNvPr>
          <p:cNvGrpSpPr/>
          <p:nvPr/>
        </p:nvGrpSpPr>
        <p:grpSpPr>
          <a:xfrm>
            <a:off x="887865" y="714356"/>
            <a:ext cx="7613226" cy="5744680"/>
            <a:chOff x="610644" y="563416"/>
            <a:chExt cx="8167667" cy="6163044"/>
          </a:xfrm>
        </p:grpSpPr>
        <p:sp>
          <p:nvSpPr>
            <p:cNvPr id="26" name="모서리가 둥근 직사각형 81">
              <a:extLst>
                <a:ext uri="{FF2B5EF4-FFF2-40B4-BE49-F238E27FC236}">
                  <a16:creationId xmlns:a16="http://schemas.microsoft.com/office/drawing/2014/main" id="{89F702E9-E84D-47E8-A2DD-5FD556E1DCB1}"/>
                </a:ext>
              </a:extLst>
            </p:cNvPr>
            <p:cNvSpPr/>
            <p:nvPr/>
          </p:nvSpPr>
          <p:spPr>
            <a:xfrm>
              <a:off x="610644" y="1260936"/>
              <a:ext cx="7715370" cy="5100145"/>
            </a:xfrm>
            <a:prstGeom prst="roundRect">
              <a:avLst/>
            </a:prstGeom>
            <a:gradFill flip="none" rotWithShape="1">
              <a:gsLst>
                <a:gs pos="0">
                  <a:schemeClr val="accent6">
                    <a:lumMod val="0"/>
                    <a:lumOff val="100000"/>
                  </a:schemeClr>
                </a:gs>
                <a:gs pos="35000">
                  <a:schemeClr val="accent6">
                    <a:lumMod val="0"/>
                    <a:lumOff val="100000"/>
                  </a:schemeClr>
                </a:gs>
                <a:gs pos="100000">
                  <a:srgbClr val="7030A0"/>
                </a:gs>
              </a:gsLst>
              <a:path path="circle">
                <a:fillToRect l="50000" t="-80000" r="50000" b="180000"/>
              </a:path>
              <a:tileRect/>
            </a:gra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60">
                <a:solidFill>
                  <a:prstClr val="white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BBB074CB-2C6A-4AD3-96F1-23D534F82CE6}"/>
                </a:ext>
              </a:extLst>
            </p:cNvPr>
            <p:cNvSpPr/>
            <p:nvPr/>
          </p:nvSpPr>
          <p:spPr>
            <a:xfrm>
              <a:off x="1185454" y="2167211"/>
              <a:ext cx="4740364" cy="2171161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HY그래픽M" panose="02030600000101010101" pitchFamily="18" charset="-127"/>
                <a:cs typeface="+mn-cs"/>
              </a:endParaRPr>
            </a:p>
          </p:txBody>
        </p:sp>
        <p:sp>
          <p:nvSpPr>
            <p:cNvPr id="28" name="모서리가 둥근 직사각형 83">
              <a:extLst>
                <a:ext uri="{FF2B5EF4-FFF2-40B4-BE49-F238E27FC236}">
                  <a16:creationId xmlns:a16="http://schemas.microsoft.com/office/drawing/2014/main" id="{6CE42E94-1650-4379-9362-58C6ED1890DA}"/>
                </a:ext>
              </a:extLst>
            </p:cNvPr>
            <p:cNvSpPr/>
            <p:nvPr/>
          </p:nvSpPr>
          <p:spPr>
            <a:xfrm>
              <a:off x="1070344" y="5137907"/>
              <a:ext cx="6719642" cy="792007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9" name="Picture 2" descr="http://beta3.finance.si/pics/cache_no/notebook.1411555873.png">
              <a:extLst>
                <a:ext uri="{FF2B5EF4-FFF2-40B4-BE49-F238E27FC236}">
                  <a16:creationId xmlns:a16="http://schemas.microsoft.com/office/drawing/2014/main" id="{37B824AE-2244-4031-9EF6-A57620D5053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73716" y="5995701"/>
              <a:ext cx="904595" cy="7307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212">
              <a:extLst>
                <a:ext uri="{FF2B5EF4-FFF2-40B4-BE49-F238E27FC236}">
                  <a16:creationId xmlns:a16="http://schemas.microsoft.com/office/drawing/2014/main" id="{C1788898-9CC4-4E49-A2A4-CF170C70EAB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 l="20868" r="20868"/>
            <a:stretch/>
          </p:blipFill>
          <p:spPr>
            <a:xfrm>
              <a:off x="6640260" y="563416"/>
              <a:ext cx="754250" cy="1942838"/>
            </a:xfrm>
            <a:prstGeom prst="rect">
              <a:avLst/>
            </a:prstGeom>
          </p:spPr>
        </p:pic>
        <p:sp>
          <p:nvSpPr>
            <p:cNvPr id="31" name="Rounded Rectangle 3">
              <a:extLst>
                <a:ext uri="{FF2B5EF4-FFF2-40B4-BE49-F238E27FC236}">
                  <a16:creationId xmlns:a16="http://schemas.microsoft.com/office/drawing/2014/main" id="{38EEDB0E-DA76-4A6E-8EB7-9FEEA6766081}"/>
                </a:ext>
              </a:extLst>
            </p:cNvPr>
            <p:cNvSpPr/>
            <p:nvPr/>
          </p:nvSpPr>
          <p:spPr>
            <a:xfrm>
              <a:off x="1073244" y="1680857"/>
              <a:ext cx="6575484" cy="3663058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HY그래픽M" panose="02030600000101010101" pitchFamily="18" charset="-127"/>
                <a:cs typeface="+mn-cs"/>
              </a:endParaRPr>
            </a:p>
          </p:txBody>
        </p:sp>
        <p:sp>
          <p:nvSpPr>
            <p:cNvPr id="32" name="모서리가 둥근 직사각형 19">
              <a:extLst>
                <a:ext uri="{FF2B5EF4-FFF2-40B4-BE49-F238E27FC236}">
                  <a16:creationId xmlns:a16="http://schemas.microsoft.com/office/drawing/2014/main" id="{4571818B-C4BB-424D-B4AE-E7BD18BA68F1}"/>
                </a:ext>
              </a:extLst>
            </p:cNvPr>
            <p:cNvSpPr/>
            <p:nvPr/>
          </p:nvSpPr>
          <p:spPr>
            <a:xfrm>
              <a:off x="1256041" y="4627666"/>
              <a:ext cx="6183791" cy="708348"/>
            </a:xfrm>
            <a:prstGeom prst="round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HY그래픽M" panose="02030600000101010101" pitchFamily="18" charset="-127"/>
                <a:cs typeface="+mn-cs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A04ADB0-D80C-4CB3-820F-5BDE8BE3A924}"/>
                </a:ext>
              </a:extLst>
            </p:cNvPr>
            <p:cNvSpPr txBox="1"/>
            <p:nvPr/>
          </p:nvSpPr>
          <p:spPr>
            <a:xfrm>
              <a:off x="3166665" y="1705837"/>
              <a:ext cx="23886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rebuchet MS" panose="020B0603020202020204"/>
                  <a:ea typeface="HY그래픽M" panose="02030600000101010101" pitchFamily="18" charset="-127"/>
                  <a:cs typeface="+mn-cs"/>
                </a:rPr>
                <a:t>Control Tower</a:t>
              </a:r>
            </a:p>
          </p:txBody>
        </p:sp>
        <p:grpSp>
          <p:nvGrpSpPr>
            <p:cNvPr id="34" name="그룹 35">
              <a:extLst>
                <a:ext uri="{FF2B5EF4-FFF2-40B4-BE49-F238E27FC236}">
                  <a16:creationId xmlns:a16="http://schemas.microsoft.com/office/drawing/2014/main" id="{CBC00BCA-41A2-4050-9E99-10B2621458F6}"/>
                </a:ext>
              </a:extLst>
            </p:cNvPr>
            <p:cNvGrpSpPr/>
            <p:nvPr/>
          </p:nvGrpSpPr>
          <p:grpSpPr>
            <a:xfrm>
              <a:off x="1223740" y="2246472"/>
              <a:ext cx="1468692" cy="1953719"/>
              <a:chOff x="2577148" y="3173075"/>
              <a:chExt cx="1658950" cy="929318"/>
            </a:xfrm>
          </p:grpSpPr>
          <p:sp>
            <p:nvSpPr>
              <p:cNvPr id="57" name="모서리가 둥근 직사각형 112">
                <a:extLst>
                  <a:ext uri="{FF2B5EF4-FFF2-40B4-BE49-F238E27FC236}">
                    <a16:creationId xmlns:a16="http://schemas.microsoft.com/office/drawing/2014/main" id="{613136FB-F91C-4D0D-8E2A-E9EA5AEB7F2F}"/>
                  </a:ext>
                </a:extLst>
              </p:cNvPr>
              <p:cNvSpPr/>
              <p:nvPr/>
            </p:nvSpPr>
            <p:spPr>
              <a:xfrm>
                <a:off x="2577148" y="3173075"/>
                <a:ext cx="1658950" cy="929318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rebuchet MS" panose="020B0603020202020204"/>
                  <a:ea typeface="HY그래픽M" panose="02030600000101010101" pitchFamily="18" charset="-127"/>
                  <a:cs typeface="+mn-cs"/>
                </a:endParaRP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8F429E7D-9B35-4217-BCA7-04A49F6868ED}"/>
                  </a:ext>
                </a:extLst>
              </p:cNvPr>
              <p:cNvSpPr txBox="1"/>
              <p:nvPr/>
            </p:nvSpPr>
            <p:spPr>
              <a:xfrm>
                <a:off x="2591654" y="3203584"/>
                <a:ext cx="1629935" cy="2670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2">
                        <a:lumMod val="50000"/>
                      </a:schemeClr>
                    </a:solidFill>
                    <a:effectLst/>
                    <a:uLnTx/>
                    <a:uFillTx/>
                    <a:latin typeface="Trebuchet MS" panose="020B0603020202020204"/>
                    <a:ea typeface="HY그래픽M" panose="02030600000101010101" pitchFamily="18" charset="-127"/>
                    <a:cs typeface="+mn-cs"/>
                  </a:rPr>
                  <a:t>Orchestration</a:t>
                </a:r>
              </a:p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2">
                        <a:lumMod val="50000"/>
                      </a:schemeClr>
                    </a:solidFill>
                    <a:effectLst/>
                    <a:uLnTx/>
                    <a:uFillTx/>
                    <a:latin typeface="Trebuchet MS" panose="020B0603020202020204"/>
                    <a:ea typeface="HY그래픽M" panose="02030600000101010101" pitchFamily="18" charset="-127"/>
                    <a:cs typeface="+mn-cs"/>
                  </a:rPr>
                  <a:t>Center</a:t>
                </a:r>
              </a:p>
            </p:txBody>
          </p:sp>
        </p:grpSp>
        <p:grpSp>
          <p:nvGrpSpPr>
            <p:cNvPr id="35" name="그룹 38">
              <a:extLst>
                <a:ext uri="{FF2B5EF4-FFF2-40B4-BE49-F238E27FC236}">
                  <a16:creationId xmlns:a16="http://schemas.microsoft.com/office/drawing/2014/main" id="{D5E41CF6-FD4B-4D6A-ABFF-56A98BB6DF80}"/>
                </a:ext>
              </a:extLst>
            </p:cNvPr>
            <p:cNvGrpSpPr/>
            <p:nvPr/>
          </p:nvGrpSpPr>
          <p:grpSpPr>
            <a:xfrm>
              <a:off x="5925818" y="2246472"/>
              <a:ext cx="1468692" cy="1953719"/>
              <a:chOff x="2577148" y="3173075"/>
              <a:chExt cx="1658950" cy="929318"/>
            </a:xfrm>
          </p:grpSpPr>
          <p:sp>
            <p:nvSpPr>
              <p:cNvPr id="55" name="모서리가 둥근 직사각형 110">
                <a:extLst>
                  <a:ext uri="{FF2B5EF4-FFF2-40B4-BE49-F238E27FC236}">
                    <a16:creationId xmlns:a16="http://schemas.microsoft.com/office/drawing/2014/main" id="{A52AEF60-3D08-4D6D-B7D0-DFF28F93CBEC}"/>
                  </a:ext>
                </a:extLst>
              </p:cNvPr>
              <p:cNvSpPr/>
              <p:nvPr/>
            </p:nvSpPr>
            <p:spPr>
              <a:xfrm>
                <a:off x="2577148" y="3173075"/>
                <a:ext cx="1658950" cy="929318"/>
              </a:xfrm>
              <a:prstGeom prst="roundRect">
                <a:avLst/>
              </a:prstGeom>
              <a:solidFill>
                <a:srgbClr val="3FADFF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rebuchet MS" panose="020B0603020202020204"/>
                  <a:ea typeface="HY그래픽M" panose="02030600000101010101" pitchFamily="18" charset="-127"/>
                  <a:cs typeface="+mn-cs"/>
                </a:endParaRP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F39ED8ED-D17D-4374-A95D-214131562830}"/>
                  </a:ext>
                </a:extLst>
              </p:cNvPr>
              <p:cNvSpPr txBox="1"/>
              <p:nvPr/>
            </p:nvSpPr>
            <p:spPr>
              <a:xfrm>
                <a:off x="2641321" y="3207191"/>
                <a:ext cx="1530602" cy="365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rebuchet MS" panose="020B0603020202020204"/>
                    <a:ea typeface="HY그래픽M" panose="02030600000101010101" pitchFamily="18" charset="-127"/>
                    <a:cs typeface="+mn-cs"/>
                  </a:rPr>
                  <a:t>Visibility</a:t>
                </a:r>
              </a:p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rebuchet MS" panose="020B0603020202020204"/>
                    <a:ea typeface="HY그래픽M" panose="02030600000101010101" pitchFamily="18" charset="-127"/>
                    <a:cs typeface="+mn-cs"/>
                  </a:rPr>
                  <a:t>Center</a:t>
                </a:r>
              </a:p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rebuchet MS" panose="020B0603020202020204"/>
                  <a:ea typeface="HY그래픽M" panose="02030600000101010101" pitchFamily="18" charset="-127"/>
                  <a:cs typeface="+mn-cs"/>
                </a:endParaRPr>
              </a:p>
            </p:txBody>
          </p:sp>
        </p:grpSp>
        <p:grpSp>
          <p:nvGrpSpPr>
            <p:cNvPr id="36" name="그룹 41">
              <a:extLst>
                <a:ext uri="{FF2B5EF4-FFF2-40B4-BE49-F238E27FC236}">
                  <a16:creationId xmlns:a16="http://schemas.microsoft.com/office/drawing/2014/main" id="{9AFF68F2-F7CD-4A5F-ADB3-D5384345ED98}"/>
                </a:ext>
              </a:extLst>
            </p:cNvPr>
            <p:cNvGrpSpPr/>
            <p:nvPr/>
          </p:nvGrpSpPr>
          <p:grpSpPr>
            <a:xfrm>
              <a:off x="4357350" y="2248066"/>
              <a:ext cx="1468692" cy="1953719"/>
              <a:chOff x="2577148" y="3173075"/>
              <a:chExt cx="1658950" cy="929318"/>
            </a:xfrm>
          </p:grpSpPr>
          <p:sp>
            <p:nvSpPr>
              <p:cNvPr id="53" name="모서리가 둥근 직사각형 108">
                <a:extLst>
                  <a:ext uri="{FF2B5EF4-FFF2-40B4-BE49-F238E27FC236}">
                    <a16:creationId xmlns:a16="http://schemas.microsoft.com/office/drawing/2014/main" id="{2566CED9-4BB1-4A2D-AED3-B1E83DE4F0F4}"/>
                  </a:ext>
                </a:extLst>
              </p:cNvPr>
              <p:cNvSpPr/>
              <p:nvPr/>
            </p:nvSpPr>
            <p:spPr>
              <a:xfrm>
                <a:off x="2577148" y="3173075"/>
                <a:ext cx="1658950" cy="929318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rebuchet MS" panose="020B0603020202020204"/>
                  <a:ea typeface="HY그래픽M" panose="02030600000101010101" pitchFamily="18" charset="-127"/>
                  <a:cs typeface="+mn-cs"/>
                </a:endParaRP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85856847-7A15-4699-879E-325FAD2D7A8A}"/>
                  </a:ext>
                </a:extLst>
              </p:cNvPr>
              <p:cNvSpPr txBox="1"/>
              <p:nvPr/>
            </p:nvSpPr>
            <p:spPr>
              <a:xfrm>
                <a:off x="2679532" y="3201990"/>
                <a:ext cx="1454180" cy="3769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2">
                        <a:lumMod val="50000"/>
                      </a:schemeClr>
                    </a:solidFill>
                    <a:effectLst/>
                    <a:uLnTx/>
                    <a:uFillTx/>
                    <a:latin typeface="Trebuchet MS" panose="020B0603020202020204"/>
                    <a:ea typeface="HY그래픽M" panose="02030600000101010101" pitchFamily="18" charset="-127"/>
                    <a:cs typeface="+mn-cs"/>
                  </a:rPr>
                  <a:t>Intelligence</a:t>
                </a:r>
              </a:p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2">
                        <a:lumMod val="50000"/>
                      </a:schemeClr>
                    </a:solidFill>
                    <a:effectLst/>
                    <a:uLnTx/>
                    <a:uFillTx/>
                    <a:latin typeface="Trebuchet MS" panose="020B0603020202020204"/>
                    <a:ea typeface="HY그래픽M" panose="02030600000101010101" pitchFamily="18" charset="-127"/>
                    <a:cs typeface="+mn-cs"/>
                  </a:rPr>
                  <a:t>Center</a:t>
                </a:r>
                <a:br>
                  <a:rPr kumimoji="0" lang="en-US" altLang="ko-KR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2">
                        <a:lumMod val="50000"/>
                      </a:schemeClr>
                    </a:solidFill>
                    <a:effectLst/>
                    <a:uLnTx/>
                    <a:uFillTx/>
                    <a:latin typeface="Trebuchet MS" panose="020B0603020202020204"/>
                    <a:ea typeface="HY그래픽M" panose="02030600000101010101" pitchFamily="18" charset="-127"/>
                    <a:cs typeface="+mn-cs"/>
                  </a:rPr>
                </a:br>
                <a:endPara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LnTx/>
                  <a:uFillTx/>
                  <a:latin typeface="Trebuchet MS" panose="020B0603020202020204"/>
                  <a:ea typeface="HY그래픽M" panose="02030600000101010101" pitchFamily="18" charset="-127"/>
                  <a:cs typeface="+mn-cs"/>
                </a:endParaRPr>
              </a:p>
            </p:txBody>
          </p:sp>
        </p:grpSp>
        <p:grpSp>
          <p:nvGrpSpPr>
            <p:cNvPr id="37" name="그룹 44">
              <a:extLst>
                <a:ext uri="{FF2B5EF4-FFF2-40B4-BE49-F238E27FC236}">
                  <a16:creationId xmlns:a16="http://schemas.microsoft.com/office/drawing/2014/main" id="{D4BF6EE8-5645-4DC9-9D33-D4DE354AFD07}"/>
                </a:ext>
              </a:extLst>
            </p:cNvPr>
            <p:cNvGrpSpPr/>
            <p:nvPr/>
          </p:nvGrpSpPr>
          <p:grpSpPr>
            <a:xfrm>
              <a:off x="2792208" y="2249541"/>
              <a:ext cx="1468692" cy="1953719"/>
              <a:chOff x="2577148" y="3173075"/>
              <a:chExt cx="1658950" cy="929318"/>
            </a:xfrm>
          </p:grpSpPr>
          <p:sp>
            <p:nvSpPr>
              <p:cNvPr id="51" name="모서리가 둥근 직사각형 106">
                <a:extLst>
                  <a:ext uri="{FF2B5EF4-FFF2-40B4-BE49-F238E27FC236}">
                    <a16:creationId xmlns:a16="http://schemas.microsoft.com/office/drawing/2014/main" id="{F62801DA-AE26-4A5C-AAD8-53DF7D0FBCC0}"/>
                  </a:ext>
                </a:extLst>
              </p:cNvPr>
              <p:cNvSpPr/>
              <p:nvPr/>
            </p:nvSpPr>
            <p:spPr>
              <a:xfrm>
                <a:off x="2577148" y="3173075"/>
                <a:ext cx="1658950" cy="929318"/>
              </a:xfrm>
              <a:prstGeom prst="roundRect">
                <a:avLst/>
              </a:prstGeom>
              <a:solidFill>
                <a:srgbClr val="3FADFF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rebuchet MS" panose="020B0603020202020204"/>
                  <a:ea typeface="HY그래픽M" panose="02030600000101010101" pitchFamily="18" charset="-127"/>
                  <a:cs typeface="+mn-cs"/>
                </a:endParaRP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A7F8833B-EA53-4F6D-87EB-6EF99C1CAFD6}"/>
                  </a:ext>
                </a:extLst>
              </p:cNvPr>
              <p:cNvSpPr txBox="1"/>
              <p:nvPr/>
            </p:nvSpPr>
            <p:spPr>
              <a:xfrm>
                <a:off x="2668610" y="3200515"/>
                <a:ext cx="1476022" cy="3769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rebuchet MS" panose="020B0603020202020204"/>
                    <a:ea typeface="HY그래픽M" panose="02030600000101010101" pitchFamily="18" charset="-127"/>
                    <a:cs typeface="+mn-cs"/>
                  </a:rPr>
                  <a:t>Provisioning</a:t>
                </a:r>
              </a:p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rebuchet MS" panose="020B0603020202020204"/>
                    <a:ea typeface="HY그래픽M" panose="02030600000101010101" pitchFamily="18" charset="-127"/>
                    <a:cs typeface="+mn-cs"/>
                  </a:rPr>
                  <a:t>Center</a:t>
                </a:r>
                <a:br>
                  <a:rPr kumimoji="0" lang="en-US" altLang="ko-KR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rebuchet MS" panose="020B0603020202020204"/>
                    <a:ea typeface="HY그래픽M" panose="02030600000101010101" pitchFamily="18" charset="-127"/>
                    <a:cs typeface="+mn-cs"/>
                  </a:rPr>
                </a:br>
                <a:endPara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rebuchet MS" panose="020B0603020202020204"/>
                  <a:ea typeface="HY그래픽M" panose="02030600000101010101" pitchFamily="18" charset="-127"/>
                  <a:cs typeface="+mn-cs"/>
                </a:endParaRPr>
              </a:p>
            </p:txBody>
          </p:sp>
        </p:grpSp>
        <p:pic>
          <p:nvPicPr>
            <p:cNvPr id="38" name="Picture 2" descr="MAAS logo pngì ëí ì´ë¯¸ì§ ê²ìê²°ê³¼">
              <a:extLst>
                <a:ext uri="{FF2B5EF4-FFF2-40B4-BE49-F238E27FC236}">
                  <a16:creationId xmlns:a16="http://schemas.microsoft.com/office/drawing/2014/main" id="{A8987084-1B04-4B05-B9A7-B9349A48435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31426" y="2886594"/>
              <a:ext cx="1190256" cy="11902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9" name="그룹 49">
              <a:extLst>
                <a:ext uri="{FF2B5EF4-FFF2-40B4-BE49-F238E27FC236}">
                  <a16:creationId xmlns:a16="http://schemas.microsoft.com/office/drawing/2014/main" id="{6F3FF988-80A1-4CDE-84B6-F4846B58C621}"/>
                </a:ext>
              </a:extLst>
            </p:cNvPr>
            <p:cNvGrpSpPr/>
            <p:nvPr/>
          </p:nvGrpSpPr>
          <p:grpSpPr>
            <a:xfrm>
              <a:off x="7263892" y="5556436"/>
              <a:ext cx="649606" cy="626389"/>
              <a:chOff x="4523386" y="5790500"/>
              <a:chExt cx="434064" cy="438083"/>
            </a:xfrm>
          </p:grpSpPr>
          <p:sp>
            <p:nvSpPr>
              <p:cNvPr id="49" name="타원 48">
                <a:extLst>
                  <a:ext uri="{FF2B5EF4-FFF2-40B4-BE49-F238E27FC236}">
                    <a16:creationId xmlns:a16="http://schemas.microsoft.com/office/drawing/2014/main" id="{0781A5AD-2CD8-4A2F-8ECF-8D22787F1F95}"/>
                  </a:ext>
                </a:extLst>
              </p:cNvPr>
              <p:cNvSpPr/>
              <p:nvPr/>
            </p:nvSpPr>
            <p:spPr>
              <a:xfrm>
                <a:off x="4542123" y="5810286"/>
                <a:ext cx="396590" cy="39659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rebuchet MS" panose="020B0603020202020204"/>
                  <a:ea typeface="HY그래픽M" panose="02030600000101010101" pitchFamily="18" charset="-127"/>
                  <a:cs typeface="+mn-cs"/>
                </a:endParaRPr>
              </a:p>
            </p:txBody>
          </p:sp>
          <p:pic>
            <p:nvPicPr>
              <p:cNvPr id="50" name="그림 73">
                <a:extLst>
                  <a:ext uri="{FF2B5EF4-FFF2-40B4-BE49-F238E27FC236}">
                    <a16:creationId xmlns:a16="http://schemas.microsoft.com/office/drawing/2014/main" id="{47447FDC-D234-47F0-8BDB-37E1A9C4DC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523386" y="5790500"/>
                <a:ext cx="434064" cy="438083"/>
              </a:xfrm>
              <a:prstGeom prst="rect">
                <a:avLst/>
              </a:prstGeom>
            </p:spPr>
          </p:pic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1F3868D-C2F5-4BF5-9CB5-B42B9B86D43D}"/>
                </a:ext>
              </a:extLst>
            </p:cNvPr>
            <p:cNvSpPr txBox="1"/>
            <p:nvPr/>
          </p:nvSpPr>
          <p:spPr>
            <a:xfrm>
              <a:off x="1193856" y="5619180"/>
              <a:ext cx="1905820" cy="3632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600" dirty="0"/>
                <a:t>Linux Ubuntu OS</a:t>
              </a:r>
              <a:endParaRPr kumimoji="1" lang="ko-KR" altLang="en-US" sz="1600" dirty="0"/>
            </a:p>
          </p:txBody>
        </p:sp>
        <p:pic>
          <p:nvPicPr>
            <p:cNvPr id="41" name="Picture 2" descr="runcì ëí ì´ë¯¸ì§ ê²ìê²°ê³¼">
              <a:extLst>
                <a:ext uri="{FF2B5EF4-FFF2-40B4-BE49-F238E27FC236}">
                  <a16:creationId xmlns:a16="http://schemas.microsoft.com/office/drawing/2014/main" id="{5B58BE22-A82D-4E6E-BBE3-84D856C8A0F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73181" y="4688482"/>
              <a:ext cx="848149" cy="5909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502E3E0C-2800-41BD-B33E-A2E6B09821C6}"/>
                </a:ext>
              </a:extLst>
            </p:cNvPr>
            <p:cNvSpPr txBox="1"/>
            <p:nvPr/>
          </p:nvSpPr>
          <p:spPr>
            <a:xfrm>
              <a:off x="3960836" y="4813064"/>
              <a:ext cx="1806488" cy="3632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600" dirty="0"/>
                <a:t>Docker Runtime</a:t>
              </a:r>
              <a:endParaRPr kumimoji="1" lang="ko-KR" altLang="en-US" sz="1600" dirty="0"/>
            </a:p>
          </p:txBody>
        </p:sp>
        <p:pic>
          <p:nvPicPr>
            <p:cNvPr id="43" name="Picture 6" descr="http://blog.docker.com/wp-content/uploads/2013/08/KuDr42X_ITXghJhSInDZekNEF0jLt3NeVxtRye3tqco.png">
              <a:extLst>
                <a:ext uri="{FF2B5EF4-FFF2-40B4-BE49-F238E27FC236}">
                  <a16:creationId xmlns:a16="http://schemas.microsoft.com/office/drawing/2014/main" id="{00ACA54F-B16E-4359-B78A-1C808F6F42B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14" t="9275" r="56524" b="11260"/>
            <a:stretch/>
          </p:blipFill>
          <p:spPr bwMode="auto">
            <a:xfrm>
              <a:off x="2162223" y="3849992"/>
              <a:ext cx="647209" cy="483836"/>
            </a:xfrm>
            <a:prstGeom prst="rect">
              <a:avLst/>
            </a:prstGeom>
            <a:noFill/>
            <a:ln w="12700">
              <a:noFill/>
            </a:ln>
            <a:extLst/>
          </p:spPr>
        </p:pic>
        <p:pic>
          <p:nvPicPr>
            <p:cNvPr id="44" name="Picture 6" descr="http://blog.docker.com/wp-content/uploads/2013/08/KuDr42X_ITXghJhSInDZekNEF0jLt3NeVxtRye3tqco.png">
              <a:extLst>
                <a:ext uri="{FF2B5EF4-FFF2-40B4-BE49-F238E27FC236}">
                  <a16:creationId xmlns:a16="http://schemas.microsoft.com/office/drawing/2014/main" id="{7D3DBB27-40BE-4A3F-89AC-E75E0475265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14" t="9275" r="56524" b="11260"/>
            <a:stretch/>
          </p:blipFill>
          <p:spPr bwMode="auto">
            <a:xfrm>
              <a:off x="3726954" y="3839608"/>
              <a:ext cx="647209" cy="483836"/>
            </a:xfrm>
            <a:prstGeom prst="rect">
              <a:avLst/>
            </a:prstGeom>
            <a:noFill/>
            <a:ln w="12700">
              <a:noFill/>
            </a:ln>
            <a:extLst/>
          </p:spPr>
        </p:pic>
        <p:pic>
          <p:nvPicPr>
            <p:cNvPr id="45" name="Picture 6" descr="http://blog.docker.com/wp-content/uploads/2013/08/KuDr42X_ITXghJhSInDZekNEF0jLt3NeVxtRye3tqco.png">
              <a:extLst>
                <a:ext uri="{FF2B5EF4-FFF2-40B4-BE49-F238E27FC236}">
                  <a16:creationId xmlns:a16="http://schemas.microsoft.com/office/drawing/2014/main" id="{4C1CEE9D-DF30-408E-BA87-05A688AB7BA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14" t="9275" r="56524" b="11260"/>
            <a:stretch/>
          </p:blipFill>
          <p:spPr bwMode="auto">
            <a:xfrm>
              <a:off x="5306966" y="3808397"/>
              <a:ext cx="647209" cy="483836"/>
            </a:xfrm>
            <a:prstGeom prst="rect">
              <a:avLst/>
            </a:prstGeom>
            <a:noFill/>
            <a:ln w="12700">
              <a:noFill/>
            </a:ln>
            <a:extLst/>
          </p:spPr>
        </p:pic>
        <p:pic>
          <p:nvPicPr>
            <p:cNvPr id="46" name="Picture 6" descr="http://blog.docker.com/wp-content/uploads/2013/08/KuDr42X_ITXghJhSInDZekNEF0jLt3NeVxtRye3tqco.png">
              <a:extLst>
                <a:ext uri="{FF2B5EF4-FFF2-40B4-BE49-F238E27FC236}">
                  <a16:creationId xmlns:a16="http://schemas.microsoft.com/office/drawing/2014/main" id="{17D1B409-EAF5-44C2-8141-1D9C7E4377B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14" t="9275" r="56524" b="11260"/>
            <a:stretch/>
          </p:blipFill>
          <p:spPr bwMode="auto">
            <a:xfrm>
              <a:off x="7007258" y="3797298"/>
              <a:ext cx="647209" cy="483836"/>
            </a:xfrm>
            <a:prstGeom prst="rect">
              <a:avLst/>
            </a:prstGeom>
            <a:noFill/>
            <a:ln w="12700">
              <a:noFill/>
            </a:ln>
            <a:extLst/>
          </p:spPr>
        </p:pic>
        <p:pic>
          <p:nvPicPr>
            <p:cNvPr id="47" name="Picture 50">
              <a:extLst>
                <a:ext uri="{FF2B5EF4-FFF2-40B4-BE49-F238E27FC236}">
                  <a16:creationId xmlns:a16="http://schemas.microsoft.com/office/drawing/2014/main" id="{F0132608-C65F-4F4C-9E73-01BC7D691E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213"/>
            <a:stretch/>
          </p:blipFill>
          <p:spPr>
            <a:xfrm>
              <a:off x="6204240" y="3041741"/>
              <a:ext cx="911846" cy="495320"/>
            </a:xfrm>
            <a:prstGeom prst="rect">
              <a:avLst/>
            </a:prstGeom>
          </p:spPr>
        </p:pic>
        <p:pic>
          <p:nvPicPr>
            <p:cNvPr id="48" name="Picture 2" descr="influxdbì ëí ì´ë¯¸ì§ ê²ìê²°ê³¼">
              <a:extLst>
                <a:ext uri="{FF2B5EF4-FFF2-40B4-BE49-F238E27FC236}">
                  <a16:creationId xmlns:a16="http://schemas.microsoft.com/office/drawing/2014/main" id="{7785A248-F5F5-4EDD-9A80-F57DFA294FC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742" t="30553" r="22540" b="31279"/>
            <a:stretch/>
          </p:blipFill>
          <p:spPr bwMode="auto">
            <a:xfrm>
              <a:off x="6033779" y="3597877"/>
              <a:ext cx="1246292" cy="3223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5C04CD55-6BA9-4CFB-A6AA-47F7599B7469}"/>
              </a:ext>
            </a:extLst>
          </p:cNvPr>
          <p:cNvSpPr/>
          <p:nvPr/>
        </p:nvSpPr>
        <p:spPr>
          <a:xfrm>
            <a:off x="1428727" y="2187395"/>
            <a:ext cx="4357720" cy="2020836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HY그래픽M" panose="02030600000101010101" pitchFamily="18" charset="-127"/>
              <a:cs typeface="+mn-cs"/>
            </a:endParaRPr>
          </a:p>
        </p:txBody>
      </p: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DE769611-EFBE-4848-A5F7-98C792236117}"/>
              </a:ext>
            </a:extLst>
          </p:cNvPr>
          <p:cNvSpPr/>
          <p:nvPr/>
        </p:nvSpPr>
        <p:spPr>
          <a:xfrm>
            <a:off x="5816731" y="2252447"/>
            <a:ext cx="1419998" cy="188219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94774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6590371" cy="10772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0070C0"/>
                </a:solidFill>
                <a:latin typeface="+mj-ea"/>
                <a:ea typeface="+mj-ea"/>
              </a:rPr>
              <a:t>#1 Run </a:t>
            </a:r>
            <a:r>
              <a:rPr lang="en-US" altLang="ko-KR" sz="3200" dirty="0" err="1">
                <a:solidFill>
                  <a:srgbClr val="0070C0"/>
                </a:solidFill>
                <a:latin typeface="+mj-ea"/>
                <a:ea typeface="+mj-ea"/>
              </a:rPr>
              <a:t>InfluxDB</a:t>
            </a:r>
            <a:r>
              <a:rPr lang="en-US" altLang="ko-KR" sz="3200" dirty="0">
                <a:solidFill>
                  <a:srgbClr val="0070C0"/>
                </a:solidFill>
                <a:latin typeface="+mj-ea"/>
                <a:ea typeface="+mj-ea"/>
              </a:rPr>
              <a:t> &amp; </a:t>
            </a:r>
            <a:r>
              <a:rPr lang="en-US" altLang="ko-KR" sz="3200" dirty="0" err="1">
                <a:solidFill>
                  <a:srgbClr val="0070C0"/>
                </a:solidFill>
                <a:latin typeface="+mj-ea"/>
                <a:ea typeface="+mj-ea"/>
              </a:rPr>
              <a:t>Chronograf</a:t>
            </a:r>
            <a:r>
              <a:rPr lang="en-US" altLang="ko-KR" sz="3200" dirty="0">
                <a:solidFill>
                  <a:srgbClr val="0070C0"/>
                </a:solidFill>
                <a:latin typeface="+mj-ea"/>
                <a:ea typeface="+mj-ea"/>
              </a:rPr>
              <a:t> Containers on NUC</a:t>
            </a:r>
            <a:endParaRPr lang="ko-KR" altLang="en-US" sz="3200" dirty="0">
              <a:solidFill>
                <a:srgbClr val="0070C0"/>
              </a:solidFill>
              <a:latin typeface="+mj-ea"/>
              <a:ea typeface="+mj-ea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4DA1F4A-ADC2-654F-99C2-966E9E6952E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09" r="9296"/>
          <a:stretch/>
        </p:blipFill>
        <p:spPr>
          <a:xfrm>
            <a:off x="7359157" y="383994"/>
            <a:ext cx="1493670" cy="982016"/>
          </a:xfrm>
          <a:prstGeom prst="rect">
            <a:avLst/>
          </a:prstGeom>
        </p:spPr>
      </p:pic>
      <p:pic>
        <p:nvPicPr>
          <p:cNvPr id="11" name="Picture 2" descr="http://publicdomainvectors.org/photos/Anonymous_Keyboard_1_icon.png">
            <a:extLst>
              <a:ext uri="{FF2B5EF4-FFF2-40B4-BE49-F238E27FC236}">
                <a16:creationId xmlns:a16="http://schemas.microsoft.com/office/drawing/2014/main" id="{D8621BDC-617E-A045-93B4-F36BEC4F90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0753" y="902472"/>
            <a:ext cx="1079726" cy="107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5FDF5A48-4508-49C5-9B47-D28F0976C8A8}"/>
              </a:ext>
            </a:extLst>
          </p:cNvPr>
          <p:cNvGrpSpPr/>
          <p:nvPr/>
        </p:nvGrpSpPr>
        <p:grpSpPr>
          <a:xfrm>
            <a:off x="624555" y="2267505"/>
            <a:ext cx="7805097" cy="1858275"/>
            <a:chOff x="624555" y="1513030"/>
            <a:chExt cx="7805097" cy="1858275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8BA4E9FE-395B-443A-92D7-6BCA02D101F3}"/>
                </a:ext>
              </a:extLst>
            </p:cNvPr>
            <p:cNvSpPr/>
            <p:nvPr/>
          </p:nvSpPr>
          <p:spPr>
            <a:xfrm>
              <a:off x="664319" y="1547532"/>
              <a:ext cx="7708878" cy="1772807"/>
            </a:xfrm>
            <a:prstGeom prst="rect">
              <a:avLst/>
            </a:prstGeom>
            <a:noFill/>
            <a:ln w="12700">
              <a:solidFill>
                <a:srgbClr val="FFA34D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0F8AD7F6-A346-4F53-B4FC-2392FB76D65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555" y="1513030"/>
              <a:ext cx="102904" cy="104298"/>
            </a:xfrm>
            <a:prstGeom prst="ellipse">
              <a:avLst/>
            </a:prstGeom>
            <a:solidFill>
              <a:srgbClr val="FFA3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34447D9C-CBFC-499C-9A92-9334865E58E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26748" y="3267007"/>
              <a:ext cx="102904" cy="104298"/>
            </a:xfrm>
            <a:prstGeom prst="ellipse">
              <a:avLst/>
            </a:prstGeom>
            <a:solidFill>
              <a:srgbClr val="FFA3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B4297DA-9346-4542-9ADD-077E3C997F33}"/>
              </a:ext>
            </a:extLst>
          </p:cNvPr>
          <p:cNvSpPr/>
          <p:nvPr/>
        </p:nvSpPr>
        <p:spPr>
          <a:xfrm>
            <a:off x="785786" y="2356017"/>
            <a:ext cx="7131398" cy="2215991"/>
          </a:xfrm>
          <a:prstGeom prst="rect">
            <a:avLst/>
          </a:prstGeom>
          <a:noFill/>
          <a:ln w="31750">
            <a:noFill/>
          </a:ln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Ebrima" pitchFamily="2" charset="0"/>
                <a:ea typeface="Ebrima" pitchFamily="2" charset="0"/>
                <a:cs typeface="Ebrima" pitchFamily="2" charset="0"/>
              </a:rPr>
              <a:t> Run </a:t>
            </a:r>
            <a:r>
              <a:rPr lang="en-US" altLang="ko-KR" sz="1600" dirty="0" err="1">
                <a:latin typeface="Ebrima" pitchFamily="2" charset="0"/>
                <a:ea typeface="Ebrima" pitchFamily="2" charset="0"/>
                <a:cs typeface="Ebrima" pitchFamily="2" charset="0"/>
              </a:rPr>
              <a:t>InfluxDB</a:t>
            </a:r>
            <a:r>
              <a:rPr lang="en-US" altLang="ko-KR" sz="1600" dirty="0">
                <a:latin typeface="Ebrima" pitchFamily="2" charset="0"/>
                <a:ea typeface="Ebrima" pitchFamily="2" charset="0"/>
                <a:cs typeface="Ebrima" pitchFamily="2" charset="0"/>
              </a:rPr>
              <a:t> Container</a:t>
            </a:r>
          </a:p>
          <a:p>
            <a:pPr lvl="1"/>
            <a:r>
              <a:rPr lang="en-US" altLang="ko-KR" sz="1600" b="1" dirty="0">
                <a:solidFill>
                  <a:srgbClr val="FF0000"/>
                </a:solidFill>
                <a:latin typeface="맑은 고딕 (본문)"/>
              </a:rPr>
              <a:t>$ docker run -d --name=</a:t>
            </a:r>
            <a:r>
              <a:rPr lang="en-US" altLang="ko-KR" sz="1600" b="1" dirty="0" err="1">
                <a:solidFill>
                  <a:srgbClr val="FF0000"/>
                </a:solidFill>
                <a:latin typeface="맑은 고딕 (본문)"/>
              </a:rPr>
              <a:t>influxdb</a:t>
            </a:r>
            <a:r>
              <a:rPr lang="en-US" altLang="ko-KR" sz="1600" b="1" dirty="0">
                <a:solidFill>
                  <a:srgbClr val="FF0000"/>
                </a:solidFill>
                <a:latin typeface="맑은 고딕 (본문)"/>
              </a:rPr>
              <a:t> --net=host </a:t>
            </a:r>
            <a:r>
              <a:rPr lang="en-US" altLang="ko-KR" sz="1600" b="1" dirty="0" err="1">
                <a:solidFill>
                  <a:srgbClr val="FF0000"/>
                </a:solidFill>
                <a:latin typeface="맑은 고딕 (본문)"/>
              </a:rPr>
              <a:t>influxdb</a:t>
            </a:r>
            <a:endParaRPr lang="en-US" altLang="ko-KR" sz="1600" b="1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Ebrima" pitchFamily="2" charset="0"/>
                <a:ea typeface="Ebrima" pitchFamily="2" charset="0"/>
                <a:cs typeface="Ebrima" pitchFamily="2" charset="0"/>
              </a:rPr>
              <a:t> Make and run </a:t>
            </a:r>
            <a:r>
              <a:rPr lang="en-US" altLang="ko-KR" sz="1600" dirty="0" err="1">
                <a:latin typeface="Ebrima" pitchFamily="2" charset="0"/>
                <a:ea typeface="Ebrima" pitchFamily="2" charset="0"/>
                <a:cs typeface="Ebrima" pitchFamily="2" charset="0"/>
              </a:rPr>
              <a:t>Chronograf</a:t>
            </a:r>
            <a:r>
              <a:rPr lang="en-US" altLang="ko-KR" sz="1600" dirty="0">
                <a:latin typeface="Ebrima" pitchFamily="2" charset="0"/>
                <a:ea typeface="Ebrima" pitchFamily="2" charset="0"/>
                <a:cs typeface="Ebrima" pitchFamily="2" charset="0"/>
              </a:rPr>
              <a:t> container</a:t>
            </a:r>
          </a:p>
          <a:p>
            <a:pPr lvl="1"/>
            <a:r>
              <a:rPr lang="en-US" altLang="ko-KR" sz="1600" b="1" dirty="0">
                <a:solidFill>
                  <a:srgbClr val="FF0000"/>
                </a:solidFill>
                <a:latin typeface="맑은 고딕 (본문)"/>
              </a:rPr>
              <a:t>$</a:t>
            </a:r>
            <a:r>
              <a:rPr lang="ko-KR" altLang="en-US" sz="1600" b="1" dirty="0">
                <a:solidFill>
                  <a:srgbClr val="FF0000"/>
                </a:solidFill>
                <a:latin typeface="맑은 고딕 (본문)"/>
              </a:rPr>
              <a:t> </a:t>
            </a:r>
            <a:r>
              <a:rPr lang="en" altLang="ko-KR" sz="1600" b="1" dirty="0">
                <a:solidFill>
                  <a:srgbClr val="FF0000"/>
                </a:solidFill>
                <a:latin typeface="맑은 고딕 (본문)"/>
              </a:rPr>
              <a:t>docker run -p 8888:8888 --net=host chronograf --influxdb-url=http://&lt;NUC IP&gt;:8086</a:t>
            </a:r>
          </a:p>
          <a:p>
            <a:pPr lvl="1"/>
            <a:endParaRPr lang="en-US" altLang="ko-KR" sz="1600" dirty="0">
              <a:latin typeface="맑은 고딕 (본문)"/>
            </a:endParaRPr>
          </a:p>
          <a:p>
            <a:endParaRPr lang="en-US" altLang="ko-KR" sz="2000" dirty="0">
              <a:latin typeface="맑은 고딕 (본문)"/>
            </a:endParaRPr>
          </a:p>
        </p:txBody>
      </p:sp>
    </p:spTree>
    <p:extLst>
      <p:ext uri="{BB962C8B-B14F-4D97-AF65-F5344CB8AC3E}">
        <p14:creationId xmlns:p14="http://schemas.microsoft.com/office/powerpoint/2010/main" val="5412919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제목 1"/>
          <p:cNvSpPr txBox="1">
            <a:spLocks/>
          </p:cNvSpPr>
          <p:nvPr/>
        </p:nvSpPr>
        <p:spPr>
          <a:xfrm>
            <a:off x="7461" y="8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solidFill>
                  <a:srgbClr val="0070C0"/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>
                <a:ea typeface="Ebrima" pitchFamily="2" charset="0"/>
              </a:rPr>
              <a:t>Tower Lab: Concept</a:t>
            </a:r>
            <a:endParaRPr lang="ko-KR" altLang="en-US" dirty="0"/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33D25DD3-00F3-4218-AB9E-2D9E680AEACC}"/>
              </a:ext>
            </a:extLst>
          </p:cNvPr>
          <p:cNvGrpSpPr/>
          <p:nvPr/>
        </p:nvGrpSpPr>
        <p:grpSpPr>
          <a:xfrm>
            <a:off x="887865" y="714356"/>
            <a:ext cx="7613226" cy="5744680"/>
            <a:chOff x="610644" y="563416"/>
            <a:chExt cx="8167667" cy="6163044"/>
          </a:xfrm>
        </p:grpSpPr>
        <p:sp>
          <p:nvSpPr>
            <p:cNvPr id="118" name="모서리가 둥근 직사각형 12">
              <a:extLst>
                <a:ext uri="{FF2B5EF4-FFF2-40B4-BE49-F238E27FC236}">
                  <a16:creationId xmlns:a16="http://schemas.microsoft.com/office/drawing/2014/main" id="{C51C7241-AC53-48E0-A9B3-F98393E581A1}"/>
                </a:ext>
              </a:extLst>
            </p:cNvPr>
            <p:cNvSpPr/>
            <p:nvPr/>
          </p:nvSpPr>
          <p:spPr>
            <a:xfrm>
              <a:off x="610644" y="1260936"/>
              <a:ext cx="7715370" cy="5100145"/>
            </a:xfrm>
            <a:prstGeom prst="roundRect">
              <a:avLst/>
            </a:prstGeom>
            <a:gradFill flip="none" rotWithShape="1">
              <a:gsLst>
                <a:gs pos="0">
                  <a:schemeClr val="accent6">
                    <a:lumMod val="0"/>
                    <a:lumOff val="100000"/>
                  </a:schemeClr>
                </a:gs>
                <a:gs pos="35000">
                  <a:schemeClr val="accent6">
                    <a:lumMod val="0"/>
                    <a:lumOff val="100000"/>
                  </a:schemeClr>
                </a:gs>
                <a:gs pos="100000">
                  <a:srgbClr val="7030A0"/>
                </a:gs>
              </a:gsLst>
              <a:path path="circle">
                <a:fillToRect l="50000" t="-80000" r="50000" b="180000"/>
              </a:path>
              <a:tileRect/>
            </a:gra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60">
                <a:solidFill>
                  <a:prstClr val="white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98E9FE64-C384-4C85-BC63-5DFA0D8E17D0}"/>
                </a:ext>
              </a:extLst>
            </p:cNvPr>
            <p:cNvSpPr/>
            <p:nvPr/>
          </p:nvSpPr>
          <p:spPr>
            <a:xfrm>
              <a:off x="1185454" y="2167211"/>
              <a:ext cx="4740364" cy="2171161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HY그래픽M" panose="02030600000101010101" pitchFamily="18" charset="-127"/>
                <a:cs typeface="+mn-cs"/>
              </a:endParaRPr>
            </a:p>
          </p:txBody>
        </p:sp>
        <p:sp>
          <p:nvSpPr>
            <p:cNvPr id="120" name="모서리가 둥근 직사각형 14">
              <a:extLst>
                <a:ext uri="{FF2B5EF4-FFF2-40B4-BE49-F238E27FC236}">
                  <a16:creationId xmlns:a16="http://schemas.microsoft.com/office/drawing/2014/main" id="{B2388CC1-5BA9-49A1-B869-72FB18FA51CC}"/>
                </a:ext>
              </a:extLst>
            </p:cNvPr>
            <p:cNvSpPr/>
            <p:nvPr/>
          </p:nvSpPr>
          <p:spPr>
            <a:xfrm>
              <a:off x="1070344" y="5137907"/>
              <a:ext cx="6719642" cy="792007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21" name="Picture 2" descr="http://beta3.finance.si/pics/cache_no/notebook.1411555873.png">
              <a:extLst>
                <a:ext uri="{FF2B5EF4-FFF2-40B4-BE49-F238E27FC236}">
                  <a16:creationId xmlns:a16="http://schemas.microsoft.com/office/drawing/2014/main" id="{12856E39-4FF6-4448-BE6D-1FC6D1C051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73716" y="5995701"/>
              <a:ext cx="904595" cy="7307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2" name="Picture 212">
              <a:extLst>
                <a:ext uri="{FF2B5EF4-FFF2-40B4-BE49-F238E27FC236}">
                  <a16:creationId xmlns:a16="http://schemas.microsoft.com/office/drawing/2014/main" id="{68EE0CDA-5A00-47F1-B98D-915E47583F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 l="20868" r="20868"/>
            <a:stretch/>
          </p:blipFill>
          <p:spPr>
            <a:xfrm>
              <a:off x="6640260" y="563416"/>
              <a:ext cx="754250" cy="1942838"/>
            </a:xfrm>
            <a:prstGeom prst="rect">
              <a:avLst/>
            </a:prstGeom>
          </p:spPr>
        </p:pic>
        <p:sp>
          <p:nvSpPr>
            <p:cNvPr id="123" name="Rounded Rectangle 3">
              <a:extLst>
                <a:ext uri="{FF2B5EF4-FFF2-40B4-BE49-F238E27FC236}">
                  <a16:creationId xmlns:a16="http://schemas.microsoft.com/office/drawing/2014/main" id="{A33391E1-AC67-447C-BDC0-97635FDA8C1B}"/>
                </a:ext>
              </a:extLst>
            </p:cNvPr>
            <p:cNvSpPr/>
            <p:nvPr/>
          </p:nvSpPr>
          <p:spPr>
            <a:xfrm>
              <a:off x="1073244" y="1680857"/>
              <a:ext cx="6575484" cy="3663058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HY그래픽M" panose="02030600000101010101" pitchFamily="18" charset="-127"/>
                <a:cs typeface="+mn-cs"/>
              </a:endParaRPr>
            </a:p>
          </p:txBody>
        </p:sp>
        <p:sp>
          <p:nvSpPr>
            <p:cNvPr id="124" name="모서리가 둥근 직사각형 19">
              <a:extLst>
                <a:ext uri="{FF2B5EF4-FFF2-40B4-BE49-F238E27FC236}">
                  <a16:creationId xmlns:a16="http://schemas.microsoft.com/office/drawing/2014/main" id="{CF89E862-ED8B-4222-B995-EB664F33898E}"/>
                </a:ext>
              </a:extLst>
            </p:cNvPr>
            <p:cNvSpPr/>
            <p:nvPr/>
          </p:nvSpPr>
          <p:spPr>
            <a:xfrm>
              <a:off x="1256041" y="4627666"/>
              <a:ext cx="6183791" cy="708348"/>
            </a:xfrm>
            <a:prstGeom prst="round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HY그래픽M" panose="02030600000101010101" pitchFamily="18" charset="-127"/>
                <a:cs typeface="+mn-cs"/>
              </a:endParaRPr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BBE35307-2BCC-43E1-803F-189E74A17337}"/>
                </a:ext>
              </a:extLst>
            </p:cNvPr>
            <p:cNvSpPr txBox="1"/>
            <p:nvPr/>
          </p:nvSpPr>
          <p:spPr>
            <a:xfrm>
              <a:off x="3166665" y="1705837"/>
              <a:ext cx="23886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rebuchet MS" panose="020B0603020202020204"/>
                  <a:ea typeface="HY그래픽M" panose="02030600000101010101" pitchFamily="18" charset="-127"/>
                  <a:cs typeface="+mn-cs"/>
                </a:rPr>
                <a:t>Control Tower</a:t>
              </a:r>
            </a:p>
          </p:txBody>
        </p:sp>
        <p:grpSp>
          <p:nvGrpSpPr>
            <p:cNvPr id="126" name="그룹 35">
              <a:extLst>
                <a:ext uri="{FF2B5EF4-FFF2-40B4-BE49-F238E27FC236}">
                  <a16:creationId xmlns:a16="http://schemas.microsoft.com/office/drawing/2014/main" id="{9013CEF6-444A-48C0-B182-ED844FDFA380}"/>
                </a:ext>
              </a:extLst>
            </p:cNvPr>
            <p:cNvGrpSpPr/>
            <p:nvPr/>
          </p:nvGrpSpPr>
          <p:grpSpPr>
            <a:xfrm>
              <a:off x="1223740" y="2246472"/>
              <a:ext cx="1468692" cy="1953719"/>
              <a:chOff x="2577148" y="3173075"/>
              <a:chExt cx="1658950" cy="929318"/>
            </a:xfrm>
          </p:grpSpPr>
          <p:sp>
            <p:nvSpPr>
              <p:cNvPr id="149" name="모서리가 둥근 직사각형 43">
                <a:extLst>
                  <a:ext uri="{FF2B5EF4-FFF2-40B4-BE49-F238E27FC236}">
                    <a16:creationId xmlns:a16="http://schemas.microsoft.com/office/drawing/2014/main" id="{55C7E0AB-7D37-43B4-8B6E-F03F5F5A6A6E}"/>
                  </a:ext>
                </a:extLst>
              </p:cNvPr>
              <p:cNvSpPr/>
              <p:nvPr/>
            </p:nvSpPr>
            <p:spPr>
              <a:xfrm>
                <a:off x="2577148" y="3173075"/>
                <a:ext cx="1658950" cy="929318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rebuchet MS" panose="020B0603020202020204"/>
                  <a:ea typeface="HY그래픽M" panose="02030600000101010101" pitchFamily="18" charset="-127"/>
                  <a:cs typeface="+mn-cs"/>
                </a:endParaRPr>
              </a:p>
            </p:txBody>
          </p:sp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DFC65104-8A83-44F4-8C1F-56C1FD68BCD6}"/>
                  </a:ext>
                </a:extLst>
              </p:cNvPr>
              <p:cNvSpPr txBox="1"/>
              <p:nvPr/>
            </p:nvSpPr>
            <p:spPr>
              <a:xfrm>
                <a:off x="2591654" y="3203584"/>
                <a:ext cx="1629935" cy="2670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2">
                        <a:lumMod val="50000"/>
                      </a:schemeClr>
                    </a:solidFill>
                    <a:effectLst/>
                    <a:uLnTx/>
                    <a:uFillTx/>
                    <a:latin typeface="Trebuchet MS" panose="020B0603020202020204"/>
                    <a:ea typeface="HY그래픽M" panose="02030600000101010101" pitchFamily="18" charset="-127"/>
                    <a:cs typeface="+mn-cs"/>
                  </a:rPr>
                  <a:t>Orchestration</a:t>
                </a:r>
              </a:p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2">
                        <a:lumMod val="50000"/>
                      </a:schemeClr>
                    </a:solidFill>
                    <a:effectLst/>
                    <a:uLnTx/>
                    <a:uFillTx/>
                    <a:latin typeface="Trebuchet MS" panose="020B0603020202020204"/>
                    <a:ea typeface="HY그래픽M" panose="02030600000101010101" pitchFamily="18" charset="-127"/>
                    <a:cs typeface="+mn-cs"/>
                  </a:rPr>
                  <a:t>Center</a:t>
                </a:r>
              </a:p>
            </p:txBody>
          </p:sp>
        </p:grpSp>
        <p:grpSp>
          <p:nvGrpSpPr>
            <p:cNvPr id="127" name="그룹 38">
              <a:extLst>
                <a:ext uri="{FF2B5EF4-FFF2-40B4-BE49-F238E27FC236}">
                  <a16:creationId xmlns:a16="http://schemas.microsoft.com/office/drawing/2014/main" id="{C4FDBF61-EE85-4279-979E-BA2949D6FAE2}"/>
                </a:ext>
              </a:extLst>
            </p:cNvPr>
            <p:cNvGrpSpPr/>
            <p:nvPr/>
          </p:nvGrpSpPr>
          <p:grpSpPr>
            <a:xfrm>
              <a:off x="5925818" y="2246472"/>
              <a:ext cx="1468692" cy="1953719"/>
              <a:chOff x="2577148" y="3173075"/>
              <a:chExt cx="1658950" cy="929318"/>
            </a:xfrm>
          </p:grpSpPr>
          <p:sp>
            <p:nvSpPr>
              <p:cNvPr id="147" name="모서리가 둥근 직사각형 41">
                <a:extLst>
                  <a:ext uri="{FF2B5EF4-FFF2-40B4-BE49-F238E27FC236}">
                    <a16:creationId xmlns:a16="http://schemas.microsoft.com/office/drawing/2014/main" id="{E0D0C99F-8FA0-4B86-813A-785D0EDCC0E6}"/>
                  </a:ext>
                </a:extLst>
              </p:cNvPr>
              <p:cNvSpPr/>
              <p:nvPr/>
            </p:nvSpPr>
            <p:spPr>
              <a:xfrm>
                <a:off x="2577148" y="3173075"/>
                <a:ext cx="1658950" cy="929318"/>
              </a:xfrm>
              <a:prstGeom prst="roundRect">
                <a:avLst/>
              </a:prstGeom>
              <a:solidFill>
                <a:srgbClr val="3FADFF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rebuchet MS" panose="020B0603020202020204"/>
                  <a:ea typeface="HY그래픽M" panose="02030600000101010101" pitchFamily="18" charset="-127"/>
                  <a:cs typeface="+mn-cs"/>
                </a:endParaRPr>
              </a:p>
            </p:txBody>
          </p:sp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E450F073-8892-4817-9C9F-E14967E45C93}"/>
                  </a:ext>
                </a:extLst>
              </p:cNvPr>
              <p:cNvSpPr txBox="1"/>
              <p:nvPr/>
            </p:nvSpPr>
            <p:spPr>
              <a:xfrm>
                <a:off x="2641321" y="3207191"/>
                <a:ext cx="1530602" cy="365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rebuchet MS" panose="020B0603020202020204"/>
                    <a:ea typeface="HY그래픽M" panose="02030600000101010101" pitchFamily="18" charset="-127"/>
                    <a:cs typeface="+mn-cs"/>
                  </a:rPr>
                  <a:t>Visibility</a:t>
                </a:r>
              </a:p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rebuchet MS" panose="020B0603020202020204"/>
                    <a:ea typeface="HY그래픽M" panose="02030600000101010101" pitchFamily="18" charset="-127"/>
                    <a:cs typeface="+mn-cs"/>
                  </a:rPr>
                  <a:t>Center</a:t>
                </a:r>
              </a:p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rebuchet MS" panose="020B0603020202020204"/>
                  <a:ea typeface="HY그래픽M" panose="02030600000101010101" pitchFamily="18" charset="-127"/>
                  <a:cs typeface="+mn-cs"/>
                </a:endParaRPr>
              </a:p>
            </p:txBody>
          </p:sp>
        </p:grpSp>
        <p:grpSp>
          <p:nvGrpSpPr>
            <p:cNvPr id="128" name="그룹 41">
              <a:extLst>
                <a:ext uri="{FF2B5EF4-FFF2-40B4-BE49-F238E27FC236}">
                  <a16:creationId xmlns:a16="http://schemas.microsoft.com/office/drawing/2014/main" id="{26015B55-B5D2-44C5-B23D-685514F41DB1}"/>
                </a:ext>
              </a:extLst>
            </p:cNvPr>
            <p:cNvGrpSpPr/>
            <p:nvPr/>
          </p:nvGrpSpPr>
          <p:grpSpPr>
            <a:xfrm>
              <a:off x="4357350" y="2248066"/>
              <a:ext cx="1468692" cy="1953719"/>
              <a:chOff x="2577148" y="3173075"/>
              <a:chExt cx="1658950" cy="929318"/>
            </a:xfrm>
          </p:grpSpPr>
          <p:sp>
            <p:nvSpPr>
              <p:cNvPr id="145" name="모서리가 둥근 직사각형 39">
                <a:extLst>
                  <a:ext uri="{FF2B5EF4-FFF2-40B4-BE49-F238E27FC236}">
                    <a16:creationId xmlns:a16="http://schemas.microsoft.com/office/drawing/2014/main" id="{0052C9F0-C503-45C0-B9AB-8105C72AF166}"/>
                  </a:ext>
                </a:extLst>
              </p:cNvPr>
              <p:cNvSpPr/>
              <p:nvPr/>
            </p:nvSpPr>
            <p:spPr>
              <a:xfrm>
                <a:off x="2577148" y="3173075"/>
                <a:ext cx="1658950" cy="929318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rebuchet MS" panose="020B0603020202020204"/>
                  <a:ea typeface="HY그래픽M" panose="02030600000101010101" pitchFamily="18" charset="-127"/>
                  <a:cs typeface="+mn-cs"/>
                </a:endParaRPr>
              </a:p>
            </p:txBody>
          </p:sp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8AE7D3F2-C583-43D9-B5DF-0D44C0BCD7AF}"/>
                  </a:ext>
                </a:extLst>
              </p:cNvPr>
              <p:cNvSpPr txBox="1"/>
              <p:nvPr/>
            </p:nvSpPr>
            <p:spPr>
              <a:xfrm>
                <a:off x="2679532" y="3201990"/>
                <a:ext cx="1454180" cy="3769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2">
                        <a:lumMod val="50000"/>
                      </a:schemeClr>
                    </a:solidFill>
                    <a:effectLst/>
                    <a:uLnTx/>
                    <a:uFillTx/>
                    <a:latin typeface="Trebuchet MS" panose="020B0603020202020204"/>
                    <a:ea typeface="HY그래픽M" panose="02030600000101010101" pitchFamily="18" charset="-127"/>
                    <a:cs typeface="+mn-cs"/>
                  </a:rPr>
                  <a:t>Intelligence</a:t>
                </a:r>
              </a:p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2">
                        <a:lumMod val="50000"/>
                      </a:schemeClr>
                    </a:solidFill>
                    <a:effectLst/>
                    <a:uLnTx/>
                    <a:uFillTx/>
                    <a:latin typeface="Trebuchet MS" panose="020B0603020202020204"/>
                    <a:ea typeface="HY그래픽M" panose="02030600000101010101" pitchFamily="18" charset="-127"/>
                    <a:cs typeface="+mn-cs"/>
                  </a:rPr>
                  <a:t>Center</a:t>
                </a:r>
                <a:br>
                  <a:rPr kumimoji="0" lang="en-US" altLang="ko-KR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2">
                        <a:lumMod val="50000"/>
                      </a:schemeClr>
                    </a:solidFill>
                    <a:effectLst/>
                    <a:uLnTx/>
                    <a:uFillTx/>
                    <a:latin typeface="Trebuchet MS" panose="020B0603020202020204"/>
                    <a:ea typeface="HY그래픽M" panose="02030600000101010101" pitchFamily="18" charset="-127"/>
                    <a:cs typeface="+mn-cs"/>
                  </a:rPr>
                </a:br>
                <a:endPara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LnTx/>
                  <a:uFillTx/>
                  <a:latin typeface="Trebuchet MS" panose="020B0603020202020204"/>
                  <a:ea typeface="HY그래픽M" panose="02030600000101010101" pitchFamily="18" charset="-127"/>
                  <a:cs typeface="+mn-cs"/>
                </a:endParaRPr>
              </a:p>
            </p:txBody>
          </p:sp>
        </p:grpSp>
        <p:grpSp>
          <p:nvGrpSpPr>
            <p:cNvPr id="129" name="그룹 44">
              <a:extLst>
                <a:ext uri="{FF2B5EF4-FFF2-40B4-BE49-F238E27FC236}">
                  <a16:creationId xmlns:a16="http://schemas.microsoft.com/office/drawing/2014/main" id="{1307FB75-D679-46D3-9C0C-05F71A335DA7}"/>
                </a:ext>
              </a:extLst>
            </p:cNvPr>
            <p:cNvGrpSpPr/>
            <p:nvPr/>
          </p:nvGrpSpPr>
          <p:grpSpPr>
            <a:xfrm>
              <a:off x="2792208" y="2249541"/>
              <a:ext cx="1468692" cy="1953719"/>
              <a:chOff x="2577148" y="3173075"/>
              <a:chExt cx="1658950" cy="929318"/>
            </a:xfrm>
          </p:grpSpPr>
          <p:sp>
            <p:nvSpPr>
              <p:cNvPr id="143" name="모서리가 둥근 직사각형 37">
                <a:extLst>
                  <a:ext uri="{FF2B5EF4-FFF2-40B4-BE49-F238E27FC236}">
                    <a16:creationId xmlns:a16="http://schemas.microsoft.com/office/drawing/2014/main" id="{001DF667-4AEF-401C-9B7A-E525FF13AA1F}"/>
                  </a:ext>
                </a:extLst>
              </p:cNvPr>
              <p:cNvSpPr/>
              <p:nvPr/>
            </p:nvSpPr>
            <p:spPr>
              <a:xfrm>
                <a:off x="2577148" y="3173075"/>
                <a:ext cx="1658950" cy="929318"/>
              </a:xfrm>
              <a:prstGeom prst="roundRect">
                <a:avLst/>
              </a:prstGeom>
              <a:solidFill>
                <a:srgbClr val="3FADFF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rebuchet MS" panose="020B0603020202020204"/>
                  <a:ea typeface="HY그래픽M" panose="02030600000101010101" pitchFamily="18" charset="-127"/>
                  <a:cs typeface="+mn-cs"/>
                </a:endParaRPr>
              </a:p>
            </p:txBody>
          </p:sp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D8109EBB-BA53-4B68-90DE-8E7877DD3F2E}"/>
                  </a:ext>
                </a:extLst>
              </p:cNvPr>
              <p:cNvSpPr txBox="1"/>
              <p:nvPr/>
            </p:nvSpPr>
            <p:spPr>
              <a:xfrm>
                <a:off x="2668610" y="3200515"/>
                <a:ext cx="1476022" cy="3769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rebuchet MS" panose="020B0603020202020204"/>
                    <a:ea typeface="HY그래픽M" panose="02030600000101010101" pitchFamily="18" charset="-127"/>
                    <a:cs typeface="+mn-cs"/>
                  </a:rPr>
                  <a:t>Provisioning</a:t>
                </a:r>
              </a:p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rebuchet MS" panose="020B0603020202020204"/>
                    <a:ea typeface="HY그래픽M" panose="02030600000101010101" pitchFamily="18" charset="-127"/>
                    <a:cs typeface="+mn-cs"/>
                  </a:rPr>
                  <a:t>Center</a:t>
                </a:r>
                <a:br>
                  <a:rPr kumimoji="0" lang="en-US" altLang="ko-KR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rebuchet MS" panose="020B0603020202020204"/>
                    <a:ea typeface="HY그래픽M" panose="02030600000101010101" pitchFamily="18" charset="-127"/>
                    <a:cs typeface="+mn-cs"/>
                  </a:rPr>
                </a:br>
                <a:endPara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rebuchet MS" panose="020B0603020202020204"/>
                  <a:ea typeface="HY그래픽M" panose="02030600000101010101" pitchFamily="18" charset="-127"/>
                  <a:cs typeface="+mn-cs"/>
                </a:endParaRPr>
              </a:p>
            </p:txBody>
          </p:sp>
        </p:grpSp>
        <p:pic>
          <p:nvPicPr>
            <p:cNvPr id="130" name="Picture 2" descr="MAAS logo pngì ëí ì´ë¯¸ì§ ê²ìê²°ê³¼">
              <a:extLst>
                <a:ext uri="{FF2B5EF4-FFF2-40B4-BE49-F238E27FC236}">
                  <a16:creationId xmlns:a16="http://schemas.microsoft.com/office/drawing/2014/main" id="{6DB85E45-BE69-4FB8-AB19-4FC581BB0E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31426" y="2886594"/>
              <a:ext cx="1190256" cy="11902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31" name="그룹 49">
              <a:extLst>
                <a:ext uri="{FF2B5EF4-FFF2-40B4-BE49-F238E27FC236}">
                  <a16:creationId xmlns:a16="http://schemas.microsoft.com/office/drawing/2014/main" id="{8F780AED-AFA7-4B13-B2C4-392033E2D03E}"/>
                </a:ext>
              </a:extLst>
            </p:cNvPr>
            <p:cNvGrpSpPr/>
            <p:nvPr/>
          </p:nvGrpSpPr>
          <p:grpSpPr>
            <a:xfrm>
              <a:off x="7263892" y="5556436"/>
              <a:ext cx="649606" cy="626389"/>
              <a:chOff x="4523386" y="5790500"/>
              <a:chExt cx="434064" cy="438083"/>
            </a:xfrm>
          </p:grpSpPr>
          <p:sp>
            <p:nvSpPr>
              <p:cNvPr id="141" name="타원 140">
                <a:extLst>
                  <a:ext uri="{FF2B5EF4-FFF2-40B4-BE49-F238E27FC236}">
                    <a16:creationId xmlns:a16="http://schemas.microsoft.com/office/drawing/2014/main" id="{1F796E9F-06EE-4BE2-9104-9428DDE0E68B}"/>
                  </a:ext>
                </a:extLst>
              </p:cNvPr>
              <p:cNvSpPr/>
              <p:nvPr/>
            </p:nvSpPr>
            <p:spPr>
              <a:xfrm>
                <a:off x="4542123" y="5810286"/>
                <a:ext cx="396590" cy="39659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rebuchet MS" panose="020B0603020202020204"/>
                  <a:ea typeface="HY그래픽M" panose="02030600000101010101" pitchFamily="18" charset="-127"/>
                  <a:cs typeface="+mn-cs"/>
                </a:endParaRPr>
              </a:p>
            </p:txBody>
          </p:sp>
          <p:pic>
            <p:nvPicPr>
              <p:cNvPr id="142" name="그림 73">
                <a:extLst>
                  <a:ext uri="{FF2B5EF4-FFF2-40B4-BE49-F238E27FC236}">
                    <a16:creationId xmlns:a16="http://schemas.microsoft.com/office/drawing/2014/main" id="{275E6FA1-0D4E-4C5D-956A-104A06055C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523386" y="5790500"/>
                <a:ext cx="434064" cy="438083"/>
              </a:xfrm>
              <a:prstGeom prst="rect">
                <a:avLst/>
              </a:prstGeom>
            </p:spPr>
          </p:pic>
        </p:grp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1B429DB2-28FF-40FA-9DD9-9E24FF908083}"/>
                </a:ext>
              </a:extLst>
            </p:cNvPr>
            <p:cNvSpPr txBox="1"/>
            <p:nvPr/>
          </p:nvSpPr>
          <p:spPr>
            <a:xfrm>
              <a:off x="1193856" y="5619180"/>
              <a:ext cx="1905820" cy="3632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600" dirty="0"/>
                <a:t>Linux Ubuntu OS</a:t>
              </a:r>
              <a:endParaRPr kumimoji="1" lang="ko-KR" altLang="en-US" sz="1600" dirty="0"/>
            </a:p>
          </p:txBody>
        </p:sp>
        <p:pic>
          <p:nvPicPr>
            <p:cNvPr id="133" name="Picture 2" descr="runcì ëí ì´ë¯¸ì§ ê²ìê²°ê³¼">
              <a:extLst>
                <a:ext uri="{FF2B5EF4-FFF2-40B4-BE49-F238E27FC236}">
                  <a16:creationId xmlns:a16="http://schemas.microsoft.com/office/drawing/2014/main" id="{59C9B44D-B586-4607-9031-EF50F6AF5ED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73181" y="4688482"/>
              <a:ext cx="848149" cy="5909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DD4F8E44-E22C-45A3-A8AC-5C99ECC8AC9B}"/>
                </a:ext>
              </a:extLst>
            </p:cNvPr>
            <p:cNvSpPr txBox="1"/>
            <p:nvPr/>
          </p:nvSpPr>
          <p:spPr>
            <a:xfrm>
              <a:off x="3960836" y="4813064"/>
              <a:ext cx="1806488" cy="3632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600" dirty="0"/>
                <a:t>Docker Runtime</a:t>
              </a:r>
              <a:endParaRPr kumimoji="1" lang="ko-KR" altLang="en-US" sz="1600" dirty="0"/>
            </a:p>
          </p:txBody>
        </p:sp>
        <p:pic>
          <p:nvPicPr>
            <p:cNvPr id="135" name="Picture 6" descr="http://blog.docker.com/wp-content/uploads/2013/08/KuDr42X_ITXghJhSInDZekNEF0jLt3NeVxtRye3tqco.png">
              <a:extLst>
                <a:ext uri="{FF2B5EF4-FFF2-40B4-BE49-F238E27FC236}">
                  <a16:creationId xmlns:a16="http://schemas.microsoft.com/office/drawing/2014/main" id="{065F2DCD-950C-46DE-A55E-FD7B70C29A1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14" t="9275" r="56524" b="11260"/>
            <a:stretch/>
          </p:blipFill>
          <p:spPr bwMode="auto">
            <a:xfrm>
              <a:off x="2162223" y="3849992"/>
              <a:ext cx="647209" cy="483836"/>
            </a:xfrm>
            <a:prstGeom prst="rect">
              <a:avLst/>
            </a:prstGeom>
            <a:noFill/>
            <a:ln w="12700">
              <a:noFill/>
            </a:ln>
            <a:extLst/>
          </p:spPr>
        </p:pic>
        <p:pic>
          <p:nvPicPr>
            <p:cNvPr id="136" name="Picture 6" descr="http://blog.docker.com/wp-content/uploads/2013/08/KuDr42X_ITXghJhSInDZekNEF0jLt3NeVxtRye3tqco.png">
              <a:extLst>
                <a:ext uri="{FF2B5EF4-FFF2-40B4-BE49-F238E27FC236}">
                  <a16:creationId xmlns:a16="http://schemas.microsoft.com/office/drawing/2014/main" id="{38B1CCC4-ADAC-400D-817C-00D691EAF5D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14" t="9275" r="56524" b="11260"/>
            <a:stretch/>
          </p:blipFill>
          <p:spPr bwMode="auto">
            <a:xfrm>
              <a:off x="3726954" y="3839608"/>
              <a:ext cx="647209" cy="483836"/>
            </a:xfrm>
            <a:prstGeom prst="rect">
              <a:avLst/>
            </a:prstGeom>
            <a:noFill/>
            <a:ln w="12700">
              <a:noFill/>
            </a:ln>
            <a:extLst/>
          </p:spPr>
        </p:pic>
        <p:pic>
          <p:nvPicPr>
            <p:cNvPr id="137" name="Picture 6" descr="http://blog.docker.com/wp-content/uploads/2013/08/KuDr42X_ITXghJhSInDZekNEF0jLt3NeVxtRye3tqco.png">
              <a:extLst>
                <a:ext uri="{FF2B5EF4-FFF2-40B4-BE49-F238E27FC236}">
                  <a16:creationId xmlns:a16="http://schemas.microsoft.com/office/drawing/2014/main" id="{10279318-5A72-4071-AA90-7099C9A22E0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14" t="9275" r="56524" b="11260"/>
            <a:stretch/>
          </p:blipFill>
          <p:spPr bwMode="auto">
            <a:xfrm>
              <a:off x="5306966" y="3808397"/>
              <a:ext cx="647209" cy="483836"/>
            </a:xfrm>
            <a:prstGeom prst="rect">
              <a:avLst/>
            </a:prstGeom>
            <a:noFill/>
            <a:ln w="12700">
              <a:noFill/>
            </a:ln>
            <a:extLst/>
          </p:spPr>
        </p:pic>
        <p:pic>
          <p:nvPicPr>
            <p:cNvPr id="138" name="Picture 6" descr="http://blog.docker.com/wp-content/uploads/2013/08/KuDr42X_ITXghJhSInDZekNEF0jLt3NeVxtRye3tqco.png">
              <a:extLst>
                <a:ext uri="{FF2B5EF4-FFF2-40B4-BE49-F238E27FC236}">
                  <a16:creationId xmlns:a16="http://schemas.microsoft.com/office/drawing/2014/main" id="{E4F3A798-34D7-4381-80F7-196EC77D131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14" t="9275" r="56524" b="11260"/>
            <a:stretch/>
          </p:blipFill>
          <p:spPr bwMode="auto">
            <a:xfrm>
              <a:off x="7007258" y="3797298"/>
              <a:ext cx="647209" cy="483836"/>
            </a:xfrm>
            <a:prstGeom prst="rect">
              <a:avLst/>
            </a:prstGeom>
            <a:noFill/>
            <a:ln w="12700">
              <a:noFill/>
            </a:ln>
            <a:extLst/>
          </p:spPr>
        </p:pic>
        <p:pic>
          <p:nvPicPr>
            <p:cNvPr id="139" name="Picture 50">
              <a:extLst>
                <a:ext uri="{FF2B5EF4-FFF2-40B4-BE49-F238E27FC236}">
                  <a16:creationId xmlns:a16="http://schemas.microsoft.com/office/drawing/2014/main" id="{3A0A2E44-8494-47F9-AA08-8F7B5B484F0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213"/>
            <a:stretch/>
          </p:blipFill>
          <p:spPr>
            <a:xfrm>
              <a:off x="6204240" y="3041741"/>
              <a:ext cx="911846" cy="495320"/>
            </a:xfrm>
            <a:prstGeom prst="rect">
              <a:avLst/>
            </a:prstGeom>
          </p:spPr>
        </p:pic>
        <p:pic>
          <p:nvPicPr>
            <p:cNvPr id="140" name="Picture 2" descr="influxdbì ëí ì´ë¯¸ì§ ê²ìê²°ê³¼">
              <a:extLst>
                <a:ext uri="{FF2B5EF4-FFF2-40B4-BE49-F238E27FC236}">
                  <a16:creationId xmlns:a16="http://schemas.microsoft.com/office/drawing/2014/main" id="{CD859CCA-FE6B-4404-B454-167689B9D15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742" t="30553" r="22540" b="31279"/>
            <a:stretch/>
          </p:blipFill>
          <p:spPr bwMode="auto">
            <a:xfrm>
              <a:off x="6033779" y="3597877"/>
              <a:ext cx="1246292" cy="3223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3488169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6590371" cy="10772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0070C0"/>
                </a:solidFill>
                <a:latin typeface="+mj-ea"/>
                <a:ea typeface="+mj-ea"/>
              </a:rPr>
              <a:t>#2 Install python </a:t>
            </a:r>
            <a:r>
              <a:rPr lang="en-US" altLang="ko-KR" sz="3200" dirty="0" err="1">
                <a:solidFill>
                  <a:srgbClr val="0070C0"/>
                </a:solidFill>
                <a:latin typeface="+mj-ea"/>
                <a:ea typeface="+mj-ea"/>
              </a:rPr>
              <a:t>packages:for</a:t>
            </a:r>
            <a:r>
              <a:rPr lang="en-US" altLang="ko-KR" sz="3200" dirty="0">
                <a:solidFill>
                  <a:srgbClr val="0070C0"/>
                </a:solidFill>
                <a:latin typeface="+mj-ea"/>
                <a:ea typeface="+mj-ea"/>
              </a:rPr>
              <a:t> python Kafka consumer</a:t>
            </a:r>
            <a:endParaRPr lang="ko-KR" altLang="en-US" sz="3200" dirty="0">
              <a:solidFill>
                <a:srgbClr val="0070C0"/>
              </a:solidFill>
              <a:latin typeface="+mj-ea"/>
              <a:ea typeface="+mj-ea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4DA1F4A-ADC2-654F-99C2-966E9E6952E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09" r="9296"/>
          <a:stretch/>
        </p:blipFill>
        <p:spPr>
          <a:xfrm>
            <a:off x="7359157" y="383994"/>
            <a:ext cx="1493670" cy="982016"/>
          </a:xfrm>
          <a:prstGeom prst="rect">
            <a:avLst/>
          </a:prstGeom>
        </p:spPr>
      </p:pic>
      <p:pic>
        <p:nvPicPr>
          <p:cNvPr id="11" name="Picture 2" descr="http://publicdomainvectors.org/photos/Anonymous_Keyboard_1_icon.png">
            <a:extLst>
              <a:ext uri="{FF2B5EF4-FFF2-40B4-BE49-F238E27FC236}">
                <a16:creationId xmlns:a16="http://schemas.microsoft.com/office/drawing/2014/main" id="{D8621BDC-617E-A045-93B4-F36BEC4F90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0753" y="902472"/>
            <a:ext cx="1079726" cy="107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D935C85D-F2F7-4BEC-B10B-359640C97E07}"/>
              </a:ext>
            </a:extLst>
          </p:cNvPr>
          <p:cNvGrpSpPr/>
          <p:nvPr/>
        </p:nvGrpSpPr>
        <p:grpSpPr>
          <a:xfrm>
            <a:off x="624555" y="2000240"/>
            <a:ext cx="7805097" cy="2857901"/>
            <a:chOff x="624555" y="1513030"/>
            <a:chExt cx="7805097" cy="2857901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5EA9E859-43B3-44CA-9943-F8FF54DDBE8A}"/>
                </a:ext>
              </a:extLst>
            </p:cNvPr>
            <p:cNvSpPr/>
            <p:nvPr/>
          </p:nvSpPr>
          <p:spPr>
            <a:xfrm>
              <a:off x="664319" y="1547532"/>
              <a:ext cx="7708878" cy="2770067"/>
            </a:xfrm>
            <a:prstGeom prst="rect">
              <a:avLst/>
            </a:prstGeom>
            <a:noFill/>
            <a:ln w="12700">
              <a:solidFill>
                <a:srgbClr val="FFA34D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D42BF0ED-EF39-4D0C-B7A2-0F32168934A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555" y="1513030"/>
              <a:ext cx="102904" cy="104298"/>
            </a:xfrm>
            <a:prstGeom prst="ellipse">
              <a:avLst/>
            </a:prstGeom>
            <a:solidFill>
              <a:srgbClr val="FFA3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74ACC22C-5F68-42A1-91E9-227BDE9B268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26748" y="4266633"/>
              <a:ext cx="102904" cy="104298"/>
            </a:xfrm>
            <a:prstGeom prst="ellipse">
              <a:avLst/>
            </a:prstGeom>
            <a:solidFill>
              <a:srgbClr val="FFA3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60A1985-3540-497D-8A16-73E48B6F091F}"/>
              </a:ext>
            </a:extLst>
          </p:cNvPr>
          <p:cNvSpPr/>
          <p:nvPr/>
        </p:nvSpPr>
        <p:spPr>
          <a:xfrm>
            <a:off x="785786" y="2088752"/>
            <a:ext cx="7131398" cy="2646878"/>
          </a:xfrm>
          <a:prstGeom prst="rect">
            <a:avLst/>
          </a:prstGeom>
          <a:noFill/>
          <a:ln w="31750">
            <a:noFill/>
          </a:ln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Ebrima" pitchFamily="2" charset="0"/>
                <a:ea typeface="Ebrima" pitchFamily="2" charset="0"/>
                <a:cs typeface="Ebrima" pitchFamily="2" charset="0"/>
              </a:rPr>
              <a:t> Install python-pip</a:t>
            </a:r>
          </a:p>
          <a:p>
            <a:pPr lvl="1"/>
            <a:r>
              <a:rPr lang="en-US" altLang="ko-KR" sz="1600" b="1" dirty="0">
                <a:solidFill>
                  <a:srgbClr val="FF0000"/>
                </a:solidFill>
                <a:latin typeface="맑은 고딕 (본문)"/>
              </a:rPr>
              <a:t>$ </a:t>
            </a:r>
            <a:r>
              <a:rPr lang="en" altLang="ko-KR" sz="1600" b="1" dirty="0">
                <a:solidFill>
                  <a:srgbClr val="FF0000"/>
                </a:solidFill>
                <a:latin typeface="맑은 고딕 (본문)"/>
              </a:rPr>
              <a:t>sudo apt-get install -y libcurl3 openssl curl</a:t>
            </a:r>
            <a:endParaRPr lang="en-US" altLang="ko-KR" sz="1600" b="1" dirty="0">
              <a:solidFill>
                <a:srgbClr val="FF0000"/>
              </a:solidFill>
              <a:latin typeface="맑은 고딕 (본문)"/>
            </a:endParaRPr>
          </a:p>
          <a:p>
            <a:pPr lvl="1"/>
            <a:r>
              <a:rPr lang="en-US" altLang="ko-KR" sz="1600" b="1" dirty="0">
                <a:solidFill>
                  <a:srgbClr val="FF0000"/>
                </a:solidFill>
                <a:latin typeface="맑은 고딕 (본문)"/>
              </a:rPr>
              <a:t>$ </a:t>
            </a:r>
            <a:r>
              <a:rPr lang="en" altLang="ko-KR" sz="1600" b="1" dirty="0">
                <a:solidFill>
                  <a:srgbClr val="FF0000"/>
                </a:solidFill>
                <a:latin typeface="맑은 고딕 (본문)"/>
              </a:rPr>
              <a:t>sudo apt-get install -y python2.7 python-pip</a:t>
            </a:r>
            <a:endParaRPr lang="en-US" altLang="ko-KR" sz="1600" b="1" dirty="0">
              <a:solidFill>
                <a:srgbClr val="FF0000"/>
              </a:solidFill>
              <a:latin typeface="맑은 고딕 (본문)"/>
            </a:endParaRPr>
          </a:p>
          <a:p>
            <a:pPr lvl="1"/>
            <a:r>
              <a:rPr lang="en-US" altLang="ko-KR" sz="1600" b="1" dirty="0">
                <a:solidFill>
                  <a:srgbClr val="FF0000"/>
                </a:solidFill>
                <a:latin typeface="맑은 고딕 (본문)"/>
              </a:rPr>
              <a:t>$ </a:t>
            </a:r>
            <a:r>
              <a:rPr lang="en-US" altLang="ko-KR" sz="1600" b="1" dirty="0" err="1">
                <a:solidFill>
                  <a:srgbClr val="FF0000"/>
                </a:solidFill>
                <a:latin typeface="맑은 고딕 (본문)"/>
              </a:rPr>
              <a:t>sudo</a:t>
            </a:r>
            <a:r>
              <a:rPr lang="en-US" altLang="ko-KR" sz="1600" b="1" dirty="0">
                <a:solidFill>
                  <a:srgbClr val="FF0000"/>
                </a:solidFill>
                <a:latin typeface="맑은 고딕 (본문)"/>
              </a:rPr>
              <a:t> apt-get install -y python3-pip</a:t>
            </a:r>
          </a:p>
          <a:p>
            <a:endParaRPr lang="en-US" altLang="ko-KR" dirty="0">
              <a:latin typeface="맑은 고딕 (본문)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Ebrima" pitchFamily="2" charset="0"/>
                <a:ea typeface="Ebrima" pitchFamily="2" charset="0"/>
                <a:cs typeface="Ebrima" pitchFamily="2" charset="0"/>
              </a:rPr>
              <a:t>Install python package</a:t>
            </a:r>
          </a:p>
          <a:p>
            <a:pPr lvl="1"/>
            <a:r>
              <a:rPr lang="en-US" altLang="ko-KR" sz="1600" b="1" dirty="0">
                <a:solidFill>
                  <a:srgbClr val="FF0000"/>
                </a:solidFill>
                <a:latin typeface="맑은 고딕 (본문)"/>
              </a:rPr>
              <a:t>$ </a:t>
            </a:r>
            <a:r>
              <a:rPr lang="en-US" altLang="ko-KR" sz="1600" b="1" dirty="0" err="1">
                <a:solidFill>
                  <a:srgbClr val="FF0000"/>
                </a:solidFill>
                <a:latin typeface="맑은 고딕 (본문)"/>
              </a:rPr>
              <a:t>sudo</a:t>
            </a:r>
            <a:r>
              <a:rPr lang="en-US" altLang="ko-KR" sz="1600" b="1" dirty="0">
                <a:solidFill>
                  <a:srgbClr val="FF0000"/>
                </a:solidFill>
                <a:latin typeface="맑은 고딕 (본문)"/>
              </a:rPr>
              <a:t> pip install requests</a:t>
            </a:r>
          </a:p>
          <a:p>
            <a:pPr lvl="1"/>
            <a:r>
              <a:rPr lang="en-US" altLang="ko-KR" sz="1600" b="1" dirty="0">
                <a:solidFill>
                  <a:srgbClr val="FF0000"/>
                </a:solidFill>
                <a:latin typeface="맑은 고딕 (본문)"/>
              </a:rPr>
              <a:t>$ </a:t>
            </a:r>
            <a:r>
              <a:rPr lang="en-US" altLang="ko-KR" sz="1600" b="1" dirty="0" err="1">
                <a:solidFill>
                  <a:srgbClr val="FF0000"/>
                </a:solidFill>
                <a:latin typeface="맑은 고딕 (본문)"/>
              </a:rPr>
              <a:t>sudo</a:t>
            </a:r>
            <a:r>
              <a:rPr lang="en-US" altLang="ko-KR" sz="1600" b="1" dirty="0">
                <a:solidFill>
                  <a:srgbClr val="FF0000"/>
                </a:solidFill>
                <a:latin typeface="맑은 고딕 (본문)"/>
              </a:rPr>
              <a:t> pip install </a:t>
            </a:r>
            <a:r>
              <a:rPr lang="en-US" altLang="ko-KR" sz="1600" b="1" dirty="0" err="1">
                <a:solidFill>
                  <a:srgbClr val="FF0000"/>
                </a:solidFill>
                <a:latin typeface="맑은 고딕 (본문)"/>
              </a:rPr>
              <a:t>kafka</a:t>
            </a:r>
            <a:r>
              <a:rPr lang="en-US" altLang="ko-KR" sz="1600" b="1" dirty="0">
                <a:solidFill>
                  <a:srgbClr val="FF0000"/>
                </a:solidFill>
                <a:latin typeface="맑은 고딕 (본문)"/>
              </a:rPr>
              <a:t>-python</a:t>
            </a:r>
          </a:p>
          <a:p>
            <a:pPr lvl="1"/>
            <a:r>
              <a:rPr lang="en-US" altLang="ko-KR" sz="1600" b="1" dirty="0">
                <a:solidFill>
                  <a:srgbClr val="FF0000"/>
                </a:solidFill>
                <a:latin typeface="맑은 고딕 (본문)"/>
              </a:rPr>
              <a:t>$ </a:t>
            </a:r>
            <a:r>
              <a:rPr lang="en-US" altLang="ko-KR" sz="1600" b="1" dirty="0" err="1">
                <a:solidFill>
                  <a:srgbClr val="FF0000"/>
                </a:solidFill>
                <a:latin typeface="맑은 고딕 (본문)"/>
              </a:rPr>
              <a:t>sudo</a:t>
            </a:r>
            <a:r>
              <a:rPr lang="en-US" altLang="ko-KR" sz="1600" b="1" dirty="0">
                <a:solidFill>
                  <a:srgbClr val="FF0000"/>
                </a:solidFill>
                <a:latin typeface="맑은 고딕 (본문)"/>
              </a:rPr>
              <a:t> pip install </a:t>
            </a:r>
            <a:r>
              <a:rPr lang="en-US" altLang="ko-KR" sz="1600" b="1" dirty="0" err="1">
                <a:solidFill>
                  <a:srgbClr val="FF0000"/>
                </a:solidFill>
                <a:latin typeface="맑은 고딕 (본문)"/>
              </a:rPr>
              <a:t>influxdb</a:t>
            </a:r>
            <a:endParaRPr lang="en-US" altLang="ko-KR" sz="1600" b="1" dirty="0">
              <a:solidFill>
                <a:srgbClr val="FF0000"/>
              </a:solidFill>
              <a:latin typeface="맑은 고딕 (본문)"/>
            </a:endParaRPr>
          </a:p>
          <a:p>
            <a:pPr lvl="1"/>
            <a:r>
              <a:rPr lang="en-US" altLang="ko-KR" sz="1600" b="1" dirty="0">
                <a:solidFill>
                  <a:srgbClr val="FF0000"/>
                </a:solidFill>
                <a:latin typeface="맑은 고딕 (본문)"/>
              </a:rPr>
              <a:t>$ </a:t>
            </a:r>
            <a:r>
              <a:rPr lang="en-US" altLang="ko-KR" sz="1600" b="1" dirty="0" err="1">
                <a:solidFill>
                  <a:srgbClr val="FF0000"/>
                </a:solidFill>
                <a:latin typeface="맑은 고딕 (본문)"/>
              </a:rPr>
              <a:t>sudo</a:t>
            </a:r>
            <a:r>
              <a:rPr lang="en-US" altLang="ko-KR" sz="1600" b="1" dirty="0">
                <a:solidFill>
                  <a:srgbClr val="FF0000"/>
                </a:solidFill>
                <a:latin typeface="맑은 고딕 (본문)"/>
              </a:rPr>
              <a:t> pip install </a:t>
            </a:r>
            <a:r>
              <a:rPr lang="en-US" altLang="ko-KR" sz="1600" b="1" dirty="0" err="1">
                <a:solidFill>
                  <a:srgbClr val="FF0000"/>
                </a:solidFill>
                <a:latin typeface="맑은 고딕 (본문)"/>
              </a:rPr>
              <a:t>msgpack</a:t>
            </a:r>
            <a:endParaRPr lang="en-US" altLang="ko-KR" sz="1600" b="1" dirty="0">
              <a:solidFill>
                <a:srgbClr val="FF0000"/>
              </a:solidFill>
              <a:latin typeface="맑은 고딕 (본문)"/>
            </a:endParaRPr>
          </a:p>
        </p:txBody>
      </p:sp>
    </p:spTree>
    <p:extLst>
      <p:ext uri="{BB962C8B-B14F-4D97-AF65-F5344CB8AC3E}">
        <p14:creationId xmlns:p14="http://schemas.microsoft.com/office/powerpoint/2010/main" val="29942126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95AF276B-74B1-5F4A-B419-CB8A49E83FAA}"/>
              </a:ext>
            </a:extLst>
          </p:cNvPr>
          <p:cNvSpPr/>
          <p:nvPr/>
        </p:nvSpPr>
        <p:spPr>
          <a:xfrm>
            <a:off x="0" y="0"/>
            <a:ext cx="6590371" cy="10772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0070C0"/>
                </a:solidFill>
                <a:latin typeface="+mj-ea"/>
                <a:ea typeface="+mj-ea"/>
              </a:rPr>
              <a:t>#3 Broker to </a:t>
            </a:r>
            <a:r>
              <a:rPr lang="en-US" altLang="ko-KR" sz="3200" dirty="0" err="1">
                <a:solidFill>
                  <a:srgbClr val="0070C0"/>
                </a:solidFill>
                <a:latin typeface="+mj-ea"/>
                <a:ea typeface="+mj-ea"/>
              </a:rPr>
              <a:t>InfluxDB</a:t>
            </a:r>
            <a:r>
              <a:rPr lang="en-US" altLang="ko-KR" sz="3200" dirty="0">
                <a:solidFill>
                  <a:srgbClr val="0070C0"/>
                </a:solidFill>
                <a:latin typeface="+mj-ea"/>
                <a:ea typeface="+mj-ea"/>
              </a:rPr>
              <a:t> </a:t>
            </a:r>
            <a:r>
              <a:rPr lang="en-US" altLang="ko-KR" sz="3200" dirty="0" err="1">
                <a:solidFill>
                  <a:srgbClr val="0070C0"/>
                </a:solidFill>
                <a:latin typeface="+mj-ea"/>
                <a:ea typeface="+mj-ea"/>
              </a:rPr>
              <a:t>code:Modify</a:t>
            </a:r>
            <a:r>
              <a:rPr lang="en-US" altLang="ko-KR" sz="3200" dirty="0">
                <a:solidFill>
                  <a:srgbClr val="0070C0"/>
                </a:solidFill>
                <a:latin typeface="+mj-ea"/>
                <a:ea typeface="+mj-ea"/>
              </a:rPr>
              <a:t> &amp; Run python code</a:t>
            </a:r>
            <a:endParaRPr lang="ko-KR" altLang="en-US" sz="3200" dirty="0">
              <a:solidFill>
                <a:srgbClr val="0070C0"/>
              </a:solidFill>
              <a:latin typeface="+mj-ea"/>
              <a:ea typeface="+mj-ea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63AD78B-B2EE-8448-A16F-833BF51CE90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09" r="9296"/>
          <a:stretch/>
        </p:blipFill>
        <p:spPr>
          <a:xfrm>
            <a:off x="7359157" y="383994"/>
            <a:ext cx="1493670" cy="982016"/>
          </a:xfrm>
          <a:prstGeom prst="rect">
            <a:avLst/>
          </a:prstGeom>
        </p:spPr>
      </p:pic>
      <p:pic>
        <p:nvPicPr>
          <p:cNvPr id="11" name="Picture 2" descr="http://publicdomainvectors.org/photos/Anonymous_Keyboard_1_icon.png">
            <a:extLst>
              <a:ext uri="{FF2B5EF4-FFF2-40B4-BE49-F238E27FC236}">
                <a16:creationId xmlns:a16="http://schemas.microsoft.com/office/drawing/2014/main" id="{2D35429C-CD6F-854F-B51B-05D2BE20C0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0753" y="902472"/>
            <a:ext cx="1079726" cy="107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E29E0B1B-FF5C-4346-B893-89E2DA4DD932}"/>
              </a:ext>
            </a:extLst>
          </p:cNvPr>
          <p:cNvSpPr/>
          <p:nvPr/>
        </p:nvSpPr>
        <p:spPr>
          <a:xfrm>
            <a:off x="785786" y="1660124"/>
            <a:ext cx="7131398" cy="4555093"/>
          </a:xfrm>
          <a:prstGeom prst="rect">
            <a:avLst/>
          </a:prstGeom>
          <a:noFill/>
          <a:ln w="31750">
            <a:noFill/>
          </a:ln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altLang="ko-KR" sz="1600" dirty="0">
                <a:latin typeface="Ebrima" pitchFamily="2" charset="0"/>
                <a:ea typeface="Ebrima" pitchFamily="2" charset="0"/>
                <a:cs typeface="Ebrima" pitchFamily="2" charset="0"/>
              </a:rPr>
              <a:t> Open ‘broker_to_influxdb.py’ code</a:t>
            </a:r>
          </a:p>
          <a:p>
            <a:pPr lvl="1"/>
            <a:r>
              <a:rPr lang="en-US" altLang="ko-KR" sz="1600" b="1" dirty="0">
                <a:solidFill>
                  <a:srgbClr val="FF0000"/>
                </a:solidFill>
                <a:latin typeface="맑은 고딕 (본문)"/>
              </a:rPr>
              <a:t>$ vi ~/</a:t>
            </a:r>
            <a:r>
              <a:rPr lang="en-US" altLang="ko-KR" sz="1600" b="1" dirty="0" err="1">
                <a:solidFill>
                  <a:srgbClr val="FF0000"/>
                </a:solidFill>
                <a:latin typeface="맑은 고딕 (본문)"/>
              </a:rPr>
              <a:t>SmartX</a:t>
            </a:r>
            <a:r>
              <a:rPr lang="en-US" altLang="ko-KR" sz="1600" b="1" dirty="0">
                <a:solidFill>
                  <a:srgbClr val="FF0000"/>
                </a:solidFill>
                <a:latin typeface="맑은 고딕 (본문)"/>
              </a:rPr>
              <a:t>-mini/</a:t>
            </a:r>
            <a:r>
              <a:rPr lang="en-US" altLang="ko-KR" sz="1600" b="1" dirty="0" err="1">
                <a:solidFill>
                  <a:srgbClr val="FF0000"/>
                </a:solidFill>
                <a:latin typeface="맑은 고딕 (본문)"/>
              </a:rPr>
              <a:t>ubuntu-kafkatodb</a:t>
            </a:r>
            <a:r>
              <a:rPr lang="en-US" altLang="ko-KR" sz="1600" b="1" dirty="0">
                <a:solidFill>
                  <a:srgbClr val="FF0000"/>
                </a:solidFill>
                <a:latin typeface="맑은 고딕 (본문)"/>
              </a:rPr>
              <a:t>/broker_to_influxdb.py</a:t>
            </a:r>
          </a:p>
          <a:p>
            <a:pPr lvl="1"/>
            <a:endParaRPr lang="en-US" altLang="ko-KR" sz="1600" b="1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sz="1600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sz="1600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sz="1600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sz="1600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sz="1600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sz="1600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sz="1600" dirty="0">
              <a:solidFill>
                <a:srgbClr val="FF0000"/>
              </a:solidFill>
              <a:latin typeface="맑은 고딕 (본문)"/>
            </a:endParaRPr>
          </a:p>
          <a:p>
            <a:endParaRPr lang="en-US" altLang="ko-KR" dirty="0">
              <a:latin typeface="맑은 고딕 (본문)"/>
            </a:endParaRPr>
          </a:p>
          <a:p>
            <a:pPr>
              <a:buFont typeface="Arial" pitchFamily="34" charset="0"/>
              <a:buChar char="•"/>
            </a:pPr>
            <a:r>
              <a:rPr lang="en-US" altLang="ko-KR" sz="1600" dirty="0">
                <a:latin typeface="Ebrima" pitchFamily="2" charset="0"/>
                <a:ea typeface="Ebrima" pitchFamily="2" charset="0"/>
                <a:cs typeface="Ebrima" pitchFamily="2" charset="0"/>
              </a:rPr>
              <a:t> Run python code </a:t>
            </a:r>
          </a:p>
          <a:p>
            <a:pPr lvl="1"/>
            <a:r>
              <a:rPr lang="en-US" altLang="ko-KR" sz="1600" b="1" dirty="0">
                <a:solidFill>
                  <a:srgbClr val="FF0000"/>
                </a:solidFill>
                <a:latin typeface="맑은 고딕 (본문)"/>
              </a:rPr>
              <a:t>$</a:t>
            </a:r>
            <a:r>
              <a:rPr lang="ko-KR" altLang="en-US" sz="1600" b="1" dirty="0">
                <a:solidFill>
                  <a:srgbClr val="FF0000"/>
                </a:solidFill>
                <a:latin typeface="맑은 고딕 (본문)"/>
              </a:rPr>
              <a:t> </a:t>
            </a:r>
            <a:r>
              <a:rPr lang="en-US" altLang="ko-KR" sz="1600" b="1" dirty="0" err="1">
                <a:solidFill>
                  <a:srgbClr val="FF0000"/>
                </a:solidFill>
                <a:latin typeface="맑은 고딕 (본문)"/>
              </a:rPr>
              <a:t>sudo</a:t>
            </a:r>
            <a:r>
              <a:rPr lang="en-US" altLang="ko-KR" sz="1600" b="1" dirty="0">
                <a:solidFill>
                  <a:srgbClr val="FF0000"/>
                </a:solidFill>
                <a:latin typeface="맑은 고딕 (본문)"/>
              </a:rPr>
              <a:t> </a:t>
            </a:r>
            <a:r>
              <a:rPr lang="en-US" altLang="ko-KR" sz="1600" b="1" dirty="0" err="1">
                <a:solidFill>
                  <a:srgbClr val="FF0000"/>
                </a:solidFill>
                <a:latin typeface="맑은 고딕 (본문)"/>
              </a:rPr>
              <a:t>sysctl</a:t>
            </a:r>
            <a:r>
              <a:rPr lang="en-US" altLang="ko-KR" sz="1600" b="1" dirty="0">
                <a:solidFill>
                  <a:srgbClr val="FF0000"/>
                </a:solidFill>
                <a:latin typeface="맑은 고딕 (본문)"/>
              </a:rPr>
              <a:t> -w </a:t>
            </a:r>
            <a:r>
              <a:rPr lang="en-US" altLang="ko-KR" sz="1600" b="1" dirty="0" err="1">
                <a:solidFill>
                  <a:srgbClr val="FF0000"/>
                </a:solidFill>
                <a:latin typeface="맑은 고딕 (본문)"/>
              </a:rPr>
              <a:t>fs.file</a:t>
            </a:r>
            <a:r>
              <a:rPr lang="en-US" altLang="ko-KR" sz="1600" b="1" dirty="0">
                <a:solidFill>
                  <a:srgbClr val="FF0000"/>
                </a:solidFill>
                <a:latin typeface="맑은 고딕 (본문)"/>
              </a:rPr>
              <a:t>-max=100000</a:t>
            </a:r>
          </a:p>
          <a:p>
            <a:pPr lvl="1"/>
            <a:r>
              <a:rPr lang="en-US" altLang="ko-KR" sz="1600" b="1" dirty="0">
                <a:solidFill>
                  <a:srgbClr val="FF0000"/>
                </a:solidFill>
                <a:latin typeface="맑은 고딕 (본문)"/>
              </a:rPr>
              <a:t>$ </a:t>
            </a:r>
            <a:r>
              <a:rPr lang="en-US" altLang="ko-KR" sz="1600" b="1" dirty="0" err="1">
                <a:solidFill>
                  <a:srgbClr val="FF0000"/>
                </a:solidFill>
                <a:latin typeface="맑은 고딕 (본문)"/>
              </a:rPr>
              <a:t>ulimit</a:t>
            </a:r>
            <a:r>
              <a:rPr lang="en-US" altLang="ko-KR" sz="1600" b="1" dirty="0">
                <a:solidFill>
                  <a:srgbClr val="FF0000"/>
                </a:solidFill>
                <a:latin typeface="맑은 고딕 (본문)"/>
              </a:rPr>
              <a:t> -S -n 2048</a:t>
            </a:r>
          </a:p>
          <a:p>
            <a:pPr lvl="1"/>
            <a:r>
              <a:rPr lang="en-US" altLang="ko-KR" sz="1600" b="1" dirty="0">
                <a:solidFill>
                  <a:srgbClr val="FF0000"/>
                </a:solidFill>
                <a:latin typeface="맑은 고딕 (본문)"/>
              </a:rPr>
              <a:t>$ python ~/</a:t>
            </a:r>
            <a:r>
              <a:rPr lang="en-US" altLang="ko-KR" sz="1600" b="1" dirty="0" err="1">
                <a:solidFill>
                  <a:srgbClr val="FF0000"/>
                </a:solidFill>
                <a:latin typeface="맑은 고딕 (본문)"/>
              </a:rPr>
              <a:t>SmartX</a:t>
            </a:r>
            <a:r>
              <a:rPr lang="en-US" altLang="ko-KR" sz="1600" b="1" dirty="0">
                <a:solidFill>
                  <a:srgbClr val="FF0000"/>
                </a:solidFill>
                <a:latin typeface="맑은 고딕 (본문)"/>
              </a:rPr>
              <a:t>-mini/</a:t>
            </a:r>
            <a:r>
              <a:rPr lang="en-US" altLang="ko-KR" sz="1600" b="1" dirty="0" err="1">
                <a:solidFill>
                  <a:srgbClr val="FF0000"/>
                </a:solidFill>
                <a:latin typeface="맑은 고딕 (본문)"/>
              </a:rPr>
              <a:t>ubuntu-kafkatodb</a:t>
            </a:r>
            <a:r>
              <a:rPr lang="en-US" altLang="ko-KR" sz="1600" b="1" dirty="0">
                <a:solidFill>
                  <a:srgbClr val="FF0000"/>
                </a:solidFill>
                <a:latin typeface="맑은 고딕 (본문)"/>
              </a:rPr>
              <a:t>/broker_to_influxdb.py</a:t>
            </a:r>
          </a:p>
          <a:p>
            <a:pPr lvl="1"/>
            <a:endParaRPr lang="en-US" altLang="ko-KR" sz="1600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sz="1600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ko-KR" altLang="en-US" sz="1600" dirty="0">
              <a:solidFill>
                <a:srgbClr val="FF0000"/>
              </a:solidFill>
              <a:latin typeface="맑은 고딕 (본문)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E62ED33A-14A6-4FB4-A765-E72C71AD288D}"/>
              </a:ext>
            </a:extLst>
          </p:cNvPr>
          <p:cNvGrpSpPr/>
          <p:nvPr/>
        </p:nvGrpSpPr>
        <p:grpSpPr>
          <a:xfrm>
            <a:off x="895577" y="2358416"/>
            <a:ext cx="7221164" cy="1903618"/>
            <a:chOff x="570161" y="2808501"/>
            <a:chExt cx="7783439" cy="2051843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D941A792-80DA-4AC3-A1A2-B642F4CBC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0161" y="2808501"/>
              <a:ext cx="7783439" cy="2051843"/>
            </a:xfrm>
            <a:prstGeom prst="rect">
              <a:avLst/>
            </a:prstGeom>
          </p:spPr>
        </p:pic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EC4C1E7-0CC6-4569-8863-717140389338}"/>
                </a:ext>
              </a:extLst>
            </p:cNvPr>
            <p:cNvSpPr/>
            <p:nvPr/>
          </p:nvSpPr>
          <p:spPr>
            <a:xfrm flipV="1">
              <a:off x="4824248" y="3807373"/>
              <a:ext cx="1048407" cy="157654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CA38C96-7523-4A7C-A9C7-3081E5CEBFD8}"/>
                </a:ext>
              </a:extLst>
            </p:cNvPr>
            <p:cNvSpPr/>
            <p:nvPr/>
          </p:nvSpPr>
          <p:spPr>
            <a:xfrm flipV="1">
              <a:off x="5504794" y="4392179"/>
              <a:ext cx="1048407" cy="157654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64EB582-94CC-4024-8142-A9FC21E5C49C}"/>
                </a:ext>
              </a:extLst>
            </p:cNvPr>
            <p:cNvSpPr txBox="1"/>
            <p:nvPr/>
          </p:nvSpPr>
          <p:spPr>
            <a:xfrm>
              <a:off x="5295515" y="3540185"/>
              <a:ext cx="2327720" cy="2819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solidFill>
                    <a:schemeClr val="bg1"/>
                  </a:solidFill>
                </a:rPr>
                <a:t>Modify to your </a:t>
              </a:r>
              <a:r>
                <a:rPr lang="en-US" altLang="ko-KR" sz="1100" dirty="0" err="1">
                  <a:solidFill>
                    <a:schemeClr val="bg1"/>
                  </a:solidFill>
                </a:rPr>
                <a:t>nuc</a:t>
              </a:r>
              <a:r>
                <a:rPr lang="en-US" altLang="ko-KR" sz="1100" dirty="0">
                  <a:solidFill>
                    <a:schemeClr val="bg1"/>
                  </a:solidFill>
                </a:rPr>
                <a:t> IP Address</a:t>
              </a:r>
              <a:endParaRPr lang="ko-KR" altLang="en-US" sz="1100" dirty="0">
                <a:solidFill>
                  <a:schemeClr val="bg1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17FCE7C-26EF-4519-B79A-A12077095623}"/>
                </a:ext>
              </a:extLst>
            </p:cNvPr>
            <p:cNvSpPr txBox="1"/>
            <p:nvPr/>
          </p:nvSpPr>
          <p:spPr>
            <a:xfrm>
              <a:off x="5927421" y="4115180"/>
              <a:ext cx="2327720" cy="2819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solidFill>
                    <a:schemeClr val="bg1"/>
                  </a:solidFill>
                </a:rPr>
                <a:t>Modify to your </a:t>
              </a:r>
              <a:r>
                <a:rPr lang="en-US" altLang="ko-KR" sz="1100" dirty="0" err="1">
                  <a:solidFill>
                    <a:schemeClr val="bg1"/>
                  </a:solidFill>
                </a:rPr>
                <a:t>nuc</a:t>
              </a:r>
              <a:r>
                <a:rPr lang="en-US" altLang="ko-KR" sz="1100" dirty="0">
                  <a:solidFill>
                    <a:schemeClr val="bg1"/>
                  </a:solidFill>
                </a:rPr>
                <a:t> IP Address</a:t>
              </a:r>
              <a:endParaRPr lang="ko-KR" altLang="en-US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2899F038-CE21-4C7C-9B47-9D83D2CC0E0C}"/>
              </a:ext>
            </a:extLst>
          </p:cNvPr>
          <p:cNvGrpSpPr/>
          <p:nvPr/>
        </p:nvGrpSpPr>
        <p:grpSpPr>
          <a:xfrm>
            <a:off x="624555" y="1571612"/>
            <a:ext cx="7805097" cy="4062913"/>
            <a:chOff x="624555" y="1513030"/>
            <a:chExt cx="7805097" cy="4062913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1CD077C4-E867-449F-B20E-AE43DA46A90D}"/>
                </a:ext>
              </a:extLst>
            </p:cNvPr>
            <p:cNvSpPr/>
            <p:nvPr/>
          </p:nvSpPr>
          <p:spPr>
            <a:xfrm>
              <a:off x="664319" y="1547532"/>
              <a:ext cx="7708878" cy="3966026"/>
            </a:xfrm>
            <a:prstGeom prst="rect">
              <a:avLst/>
            </a:prstGeom>
            <a:noFill/>
            <a:ln w="12700">
              <a:solidFill>
                <a:srgbClr val="FFA34D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75667727-2E2B-48D5-8F0B-674797442BC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555" y="1513030"/>
              <a:ext cx="102904" cy="104298"/>
            </a:xfrm>
            <a:prstGeom prst="ellipse">
              <a:avLst/>
            </a:prstGeom>
            <a:solidFill>
              <a:srgbClr val="FFA3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BDBFCCCD-E200-46F4-9A7B-47F41E35AF0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26748" y="5471645"/>
              <a:ext cx="102904" cy="104298"/>
            </a:xfrm>
            <a:prstGeom prst="ellipse">
              <a:avLst/>
            </a:prstGeom>
            <a:solidFill>
              <a:srgbClr val="FFA3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2682271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E1BD9FF-D281-0043-A541-5E4DFB130D3B}"/>
              </a:ext>
            </a:extLst>
          </p:cNvPr>
          <p:cNvSpPr/>
          <p:nvPr/>
        </p:nvSpPr>
        <p:spPr>
          <a:xfrm>
            <a:off x="0" y="0"/>
            <a:ext cx="6590371" cy="10772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0070C0"/>
                </a:solidFill>
                <a:latin typeface="+mj-ea"/>
                <a:ea typeface="+mj-ea"/>
              </a:rPr>
              <a:t>#4 Configure </a:t>
            </a:r>
            <a:r>
              <a:rPr lang="en-US" altLang="ko-KR" sz="3200" dirty="0" err="1">
                <a:solidFill>
                  <a:srgbClr val="0070C0"/>
                </a:solidFill>
                <a:latin typeface="+mj-ea"/>
                <a:ea typeface="+mj-ea"/>
              </a:rPr>
              <a:t>Chronograf</a:t>
            </a:r>
            <a:r>
              <a:rPr lang="en-US" altLang="ko-KR" sz="3200" dirty="0">
                <a:solidFill>
                  <a:srgbClr val="0070C0"/>
                </a:solidFill>
                <a:latin typeface="+mj-ea"/>
                <a:ea typeface="+mj-ea"/>
              </a:rPr>
              <a:t> Dashboard (1/4)</a:t>
            </a:r>
            <a:endParaRPr lang="ko-KR" altLang="en-US" sz="3200" dirty="0">
              <a:solidFill>
                <a:srgbClr val="0070C0"/>
              </a:solidFill>
              <a:latin typeface="+mj-ea"/>
              <a:ea typeface="+mj-ea"/>
            </a:endParaRPr>
          </a:p>
        </p:txBody>
      </p:sp>
      <p:pic>
        <p:nvPicPr>
          <p:cNvPr id="11" name="Picture 2" descr="http://publicdomainvectors.org/photos/Anonymous_Keyboard_1_icon.png">
            <a:extLst>
              <a:ext uri="{FF2B5EF4-FFF2-40B4-BE49-F238E27FC236}">
                <a16:creationId xmlns:a16="http://schemas.microsoft.com/office/drawing/2014/main" id="{947BFD17-B62F-B841-8EC2-794E3FF58B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0753" y="902472"/>
            <a:ext cx="1079726" cy="107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http://beta3.finance.si/pics/cache_no/notebook.1411555873.png">
            <a:extLst>
              <a:ext uri="{FF2B5EF4-FFF2-40B4-BE49-F238E27FC236}">
                <a16:creationId xmlns:a16="http://schemas.microsoft.com/office/drawing/2014/main" id="{142D50D3-6D97-4A38-87C0-8FB07070FB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5385" y="305184"/>
            <a:ext cx="1410735" cy="1139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957A84BB-1ED8-46AD-8172-6076A527DBE5}"/>
              </a:ext>
            </a:extLst>
          </p:cNvPr>
          <p:cNvSpPr/>
          <p:nvPr/>
        </p:nvSpPr>
        <p:spPr>
          <a:xfrm>
            <a:off x="785786" y="1535354"/>
            <a:ext cx="7131398" cy="584775"/>
          </a:xfrm>
          <a:prstGeom prst="rect">
            <a:avLst/>
          </a:prstGeom>
          <a:noFill/>
          <a:ln w="31750">
            <a:noFill/>
          </a:ln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altLang="ko-KR" sz="1600" dirty="0">
                <a:latin typeface="Ebrima" pitchFamily="2" charset="0"/>
                <a:ea typeface="Ebrima" pitchFamily="2" charset="0"/>
                <a:cs typeface="Ebrima" pitchFamily="2" charset="0"/>
              </a:rPr>
              <a:t> Open Web browser and connect to </a:t>
            </a:r>
            <a:r>
              <a:rPr lang="en-US" altLang="ko-KR" sz="1600" dirty="0" err="1">
                <a:latin typeface="Ebrima" pitchFamily="2" charset="0"/>
                <a:ea typeface="Ebrima" pitchFamily="2" charset="0"/>
                <a:cs typeface="Ebrima" pitchFamily="2" charset="0"/>
              </a:rPr>
              <a:t>Chronograf</a:t>
            </a:r>
            <a:r>
              <a:rPr lang="en-US" altLang="ko-KR" sz="1600" dirty="0">
                <a:latin typeface="Ebrima" pitchFamily="2" charset="0"/>
                <a:ea typeface="Ebrima" pitchFamily="2" charset="0"/>
                <a:cs typeface="Ebrima" pitchFamily="2" charset="0"/>
              </a:rPr>
              <a:t> Dashboard</a:t>
            </a:r>
          </a:p>
          <a:p>
            <a:pPr lvl="1"/>
            <a:r>
              <a:rPr lang="en-US" altLang="ko-KR" sz="1600" dirty="0">
                <a:solidFill>
                  <a:srgbClr val="FF0000"/>
                </a:solidFill>
                <a:latin typeface="Ebrima" pitchFamily="2" charset="0"/>
                <a:ea typeface="Ebrima" pitchFamily="2" charset="0"/>
                <a:cs typeface="Ebrima" pitchFamily="2" charset="0"/>
              </a:rPr>
              <a:t>http://&lt;NUC IP&gt;:8888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D6B1B494-9AC0-49A3-AD08-0D0CA8F363C9}"/>
              </a:ext>
            </a:extLst>
          </p:cNvPr>
          <p:cNvGrpSpPr/>
          <p:nvPr/>
        </p:nvGrpSpPr>
        <p:grpSpPr>
          <a:xfrm>
            <a:off x="624555" y="1446842"/>
            <a:ext cx="7805097" cy="4268174"/>
            <a:chOff x="624555" y="1513030"/>
            <a:chExt cx="7805097" cy="4268174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8BEF21DF-1CEE-4A90-A9B2-C73F843F64A2}"/>
                </a:ext>
              </a:extLst>
            </p:cNvPr>
            <p:cNvSpPr/>
            <p:nvPr/>
          </p:nvSpPr>
          <p:spPr>
            <a:xfrm>
              <a:off x="664319" y="1547532"/>
              <a:ext cx="7708878" cy="4180340"/>
            </a:xfrm>
            <a:prstGeom prst="rect">
              <a:avLst/>
            </a:prstGeom>
            <a:noFill/>
            <a:ln w="12700">
              <a:solidFill>
                <a:srgbClr val="FFA34D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FC774BAE-7AD1-4CC9-9530-938790F1D03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555" y="1513030"/>
              <a:ext cx="102904" cy="104298"/>
            </a:xfrm>
            <a:prstGeom prst="ellipse">
              <a:avLst/>
            </a:prstGeom>
            <a:solidFill>
              <a:srgbClr val="FFA3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650A6C2F-7240-41D1-A1FD-1AA1F986A1B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26748" y="5676906"/>
              <a:ext cx="102904" cy="104298"/>
            </a:xfrm>
            <a:prstGeom prst="ellipse">
              <a:avLst/>
            </a:prstGeom>
            <a:solidFill>
              <a:srgbClr val="FFA3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8" name="그림 17">
            <a:extLst>
              <a:ext uri="{FF2B5EF4-FFF2-40B4-BE49-F238E27FC236}">
                <a16:creationId xmlns:a16="http://schemas.microsoft.com/office/drawing/2014/main" id="{8B16135E-BA21-48F6-997B-E0844108A36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1334" y="2161222"/>
            <a:ext cx="6425376" cy="3320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1511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E1BD9FF-D281-0043-A541-5E4DFB130D3B}"/>
              </a:ext>
            </a:extLst>
          </p:cNvPr>
          <p:cNvSpPr/>
          <p:nvPr/>
        </p:nvSpPr>
        <p:spPr>
          <a:xfrm>
            <a:off x="0" y="0"/>
            <a:ext cx="6590371" cy="10772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0070C0"/>
                </a:solidFill>
                <a:latin typeface="+mj-ea"/>
                <a:ea typeface="+mj-ea"/>
              </a:rPr>
              <a:t>#4 Configure </a:t>
            </a:r>
            <a:r>
              <a:rPr lang="en-US" altLang="ko-KR" sz="3200" dirty="0" err="1">
                <a:solidFill>
                  <a:srgbClr val="0070C0"/>
                </a:solidFill>
                <a:latin typeface="+mj-ea"/>
                <a:ea typeface="+mj-ea"/>
              </a:rPr>
              <a:t>Chronograf</a:t>
            </a:r>
            <a:r>
              <a:rPr lang="en-US" altLang="ko-KR" sz="3200" dirty="0">
                <a:solidFill>
                  <a:srgbClr val="0070C0"/>
                </a:solidFill>
                <a:latin typeface="+mj-ea"/>
                <a:ea typeface="+mj-ea"/>
              </a:rPr>
              <a:t> Dashboard (2/4)</a:t>
            </a:r>
            <a:endParaRPr lang="ko-KR" altLang="en-US" sz="3200" dirty="0">
              <a:solidFill>
                <a:srgbClr val="0070C0"/>
              </a:solidFill>
              <a:latin typeface="+mj-ea"/>
              <a:ea typeface="+mj-ea"/>
            </a:endParaRPr>
          </a:p>
        </p:txBody>
      </p:sp>
      <p:pic>
        <p:nvPicPr>
          <p:cNvPr id="11" name="Picture 2" descr="http://publicdomainvectors.org/photos/Anonymous_Keyboard_1_icon.png">
            <a:extLst>
              <a:ext uri="{FF2B5EF4-FFF2-40B4-BE49-F238E27FC236}">
                <a16:creationId xmlns:a16="http://schemas.microsoft.com/office/drawing/2014/main" id="{947BFD17-B62F-B841-8EC2-794E3FF58B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0753" y="902472"/>
            <a:ext cx="1079726" cy="107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http://beta3.finance.si/pics/cache_no/notebook.1411555873.png">
            <a:extLst>
              <a:ext uri="{FF2B5EF4-FFF2-40B4-BE49-F238E27FC236}">
                <a16:creationId xmlns:a16="http://schemas.microsoft.com/office/drawing/2014/main" id="{142D50D3-6D97-4A38-87C0-8FB07070FB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5385" y="305184"/>
            <a:ext cx="1410735" cy="1139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19AF83B3-DFE6-4936-B3B3-151AFCDE7C47}"/>
              </a:ext>
            </a:extLst>
          </p:cNvPr>
          <p:cNvGrpSpPr/>
          <p:nvPr/>
        </p:nvGrpSpPr>
        <p:grpSpPr>
          <a:xfrm>
            <a:off x="741232" y="2352876"/>
            <a:ext cx="7545544" cy="2560582"/>
            <a:chOff x="291516" y="2631651"/>
            <a:chExt cx="8302100" cy="2817319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BD7B0136-ECFD-45E9-B54E-ACF29F154A2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1516" y="2631651"/>
              <a:ext cx="8302100" cy="2817319"/>
            </a:xfrm>
            <a:prstGeom prst="rect">
              <a:avLst/>
            </a:prstGeom>
          </p:spPr>
        </p:pic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A0502E7E-F222-466A-A127-16C2694D7D4F}"/>
                </a:ext>
              </a:extLst>
            </p:cNvPr>
            <p:cNvSpPr/>
            <p:nvPr/>
          </p:nvSpPr>
          <p:spPr>
            <a:xfrm>
              <a:off x="291516" y="3512634"/>
              <a:ext cx="1002025" cy="334537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D2E16FBC-9FC0-4A85-A4B3-399C070173B6}"/>
                </a:ext>
              </a:extLst>
            </p:cNvPr>
            <p:cNvSpPr/>
            <p:nvPr/>
          </p:nvSpPr>
          <p:spPr>
            <a:xfrm>
              <a:off x="4181918" y="4335671"/>
              <a:ext cx="903038" cy="292086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F93A5C9-D5FA-46DD-BC25-E64210DEC034}"/>
              </a:ext>
            </a:extLst>
          </p:cNvPr>
          <p:cNvSpPr/>
          <p:nvPr/>
        </p:nvSpPr>
        <p:spPr>
          <a:xfrm>
            <a:off x="785786" y="1984454"/>
            <a:ext cx="7131398" cy="338554"/>
          </a:xfrm>
          <a:prstGeom prst="rect">
            <a:avLst/>
          </a:prstGeom>
          <a:noFill/>
          <a:ln w="31750">
            <a:noFill/>
          </a:ln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altLang="ko-KR" sz="1600" dirty="0">
                <a:latin typeface="Ebrima" pitchFamily="2" charset="0"/>
                <a:ea typeface="Ebrima" pitchFamily="2" charset="0"/>
                <a:cs typeface="Ebrima" pitchFamily="2" charset="0"/>
              </a:rPr>
              <a:t> Create Dash board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475BA75A-BE74-4938-8F0D-6D100BDB5E2C}"/>
              </a:ext>
            </a:extLst>
          </p:cNvPr>
          <p:cNvGrpSpPr/>
          <p:nvPr/>
        </p:nvGrpSpPr>
        <p:grpSpPr>
          <a:xfrm>
            <a:off x="624555" y="1895942"/>
            <a:ext cx="7805097" cy="3247570"/>
            <a:chOff x="624555" y="1513030"/>
            <a:chExt cx="7805097" cy="3247570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96D2C5B4-D3D0-4F56-91A1-DDB74C2BB95D}"/>
                </a:ext>
              </a:extLst>
            </p:cNvPr>
            <p:cNvSpPr/>
            <p:nvPr/>
          </p:nvSpPr>
          <p:spPr>
            <a:xfrm>
              <a:off x="664319" y="1547532"/>
              <a:ext cx="7708878" cy="3162102"/>
            </a:xfrm>
            <a:prstGeom prst="rect">
              <a:avLst/>
            </a:prstGeom>
            <a:noFill/>
            <a:ln w="12700">
              <a:solidFill>
                <a:srgbClr val="FFA34D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032F41E9-F780-42F6-8058-C8C30FBEF08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555" y="1513030"/>
              <a:ext cx="102904" cy="104298"/>
            </a:xfrm>
            <a:prstGeom prst="ellipse">
              <a:avLst/>
            </a:prstGeom>
            <a:solidFill>
              <a:srgbClr val="FFA3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1A391AEA-B5B2-4BF4-8383-19E6DFD0179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26748" y="4656302"/>
              <a:ext cx="102904" cy="104298"/>
            </a:xfrm>
            <a:prstGeom prst="ellipse">
              <a:avLst/>
            </a:prstGeom>
            <a:solidFill>
              <a:srgbClr val="FFA3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3872513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E1BD9FF-D281-0043-A541-5E4DFB130D3B}"/>
              </a:ext>
            </a:extLst>
          </p:cNvPr>
          <p:cNvSpPr/>
          <p:nvPr/>
        </p:nvSpPr>
        <p:spPr>
          <a:xfrm>
            <a:off x="0" y="0"/>
            <a:ext cx="6590371" cy="10772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0070C0"/>
                </a:solidFill>
                <a:latin typeface="+mj-ea"/>
                <a:ea typeface="+mj-ea"/>
              </a:rPr>
              <a:t>#4 Configure </a:t>
            </a:r>
            <a:r>
              <a:rPr lang="en-US" altLang="ko-KR" sz="3200" dirty="0" err="1">
                <a:solidFill>
                  <a:srgbClr val="0070C0"/>
                </a:solidFill>
                <a:latin typeface="+mj-ea"/>
                <a:ea typeface="+mj-ea"/>
              </a:rPr>
              <a:t>Chronograf</a:t>
            </a:r>
            <a:r>
              <a:rPr lang="en-US" altLang="ko-KR" sz="3200" dirty="0">
                <a:solidFill>
                  <a:srgbClr val="0070C0"/>
                </a:solidFill>
                <a:latin typeface="+mj-ea"/>
                <a:ea typeface="+mj-ea"/>
              </a:rPr>
              <a:t> Dashboard (3/4)</a:t>
            </a:r>
            <a:endParaRPr lang="ko-KR" altLang="en-US" sz="3200" dirty="0">
              <a:solidFill>
                <a:srgbClr val="0070C0"/>
              </a:solidFill>
              <a:latin typeface="+mj-ea"/>
              <a:ea typeface="+mj-ea"/>
            </a:endParaRPr>
          </a:p>
        </p:txBody>
      </p:sp>
      <p:pic>
        <p:nvPicPr>
          <p:cNvPr id="11" name="Picture 2" descr="http://publicdomainvectors.org/photos/Anonymous_Keyboard_1_icon.png">
            <a:extLst>
              <a:ext uri="{FF2B5EF4-FFF2-40B4-BE49-F238E27FC236}">
                <a16:creationId xmlns:a16="http://schemas.microsoft.com/office/drawing/2014/main" id="{947BFD17-B62F-B841-8EC2-794E3FF58B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0753" y="902472"/>
            <a:ext cx="1079726" cy="107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http://beta3.finance.si/pics/cache_no/notebook.1411555873.png">
            <a:extLst>
              <a:ext uri="{FF2B5EF4-FFF2-40B4-BE49-F238E27FC236}">
                <a16:creationId xmlns:a16="http://schemas.microsoft.com/office/drawing/2014/main" id="{142D50D3-6D97-4A38-87C0-8FB07070FB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5385" y="305184"/>
            <a:ext cx="1410735" cy="1139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155EC586-6F6D-423C-95E9-7FB24F4565FB}"/>
              </a:ext>
            </a:extLst>
          </p:cNvPr>
          <p:cNvGrpSpPr/>
          <p:nvPr/>
        </p:nvGrpSpPr>
        <p:grpSpPr>
          <a:xfrm>
            <a:off x="1081314" y="2330202"/>
            <a:ext cx="6980663" cy="2612548"/>
            <a:chOff x="1081314" y="2487336"/>
            <a:chExt cx="6980663" cy="2612548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C8E096DA-8B1A-4B46-89BB-DA5F5C289B6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1314" y="2487336"/>
              <a:ext cx="6980663" cy="2612548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A88DFAA2-6BA9-4B55-A5EF-4B34F4D23173}"/>
                </a:ext>
              </a:extLst>
            </p:cNvPr>
            <p:cNvSpPr/>
            <p:nvPr/>
          </p:nvSpPr>
          <p:spPr>
            <a:xfrm>
              <a:off x="5341434" y="2509639"/>
              <a:ext cx="557561" cy="244712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BD58314-F6E3-4BB6-9F8E-AF862748F997}"/>
                </a:ext>
              </a:extLst>
            </p:cNvPr>
            <p:cNvSpPr/>
            <p:nvPr/>
          </p:nvSpPr>
          <p:spPr>
            <a:xfrm>
              <a:off x="2319453" y="3536194"/>
              <a:ext cx="602165" cy="213986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E385C10F-FB29-4BA0-B8C2-6FC55E96BD63}"/>
              </a:ext>
            </a:extLst>
          </p:cNvPr>
          <p:cNvSpPr/>
          <p:nvPr/>
        </p:nvSpPr>
        <p:spPr>
          <a:xfrm>
            <a:off x="785786" y="1984454"/>
            <a:ext cx="7131398" cy="338554"/>
          </a:xfrm>
          <a:prstGeom prst="rect">
            <a:avLst/>
          </a:prstGeom>
          <a:noFill/>
          <a:ln w="31750">
            <a:noFill/>
          </a:ln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altLang="ko-KR" sz="1600" dirty="0">
                <a:latin typeface="Ebrima" pitchFamily="2" charset="0"/>
                <a:ea typeface="Ebrima" pitchFamily="2" charset="0"/>
                <a:cs typeface="Ebrima" pitchFamily="2" charset="0"/>
              </a:rPr>
              <a:t>Add Cell &amp; Data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7931547-1D74-4850-A8EF-B394FF5DCD80}"/>
              </a:ext>
            </a:extLst>
          </p:cNvPr>
          <p:cNvGrpSpPr/>
          <p:nvPr/>
        </p:nvGrpSpPr>
        <p:grpSpPr>
          <a:xfrm>
            <a:off x="624555" y="1895942"/>
            <a:ext cx="7805097" cy="3247570"/>
            <a:chOff x="624555" y="1513030"/>
            <a:chExt cx="7805097" cy="3247570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F07E2E5B-9471-48BA-A83C-4C7A68A4F0F7}"/>
                </a:ext>
              </a:extLst>
            </p:cNvPr>
            <p:cNvSpPr/>
            <p:nvPr/>
          </p:nvSpPr>
          <p:spPr>
            <a:xfrm>
              <a:off x="664319" y="1547532"/>
              <a:ext cx="7708878" cy="3162102"/>
            </a:xfrm>
            <a:prstGeom prst="rect">
              <a:avLst/>
            </a:prstGeom>
            <a:noFill/>
            <a:ln w="12700">
              <a:solidFill>
                <a:srgbClr val="FFA34D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A755E469-1D68-463D-B7E4-92386696911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555" y="1513030"/>
              <a:ext cx="102904" cy="104298"/>
            </a:xfrm>
            <a:prstGeom prst="ellipse">
              <a:avLst/>
            </a:prstGeom>
            <a:solidFill>
              <a:srgbClr val="FFA3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F49AF294-884E-42B8-8CE4-00967608A92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26748" y="4656302"/>
              <a:ext cx="102904" cy="104298"/>
            </a:xfrm>
            <a:prstGeom prst="ellipse">
              <a:avLst/>
            </a:prstGeom>
            <a:solidFill>
              <a:srgbClr val="FFA3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5094714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E1BD9FF-D281-0043-A541-5E4DFB130D3B}"/>
              </a:ext>
            </a:extLst>
          </p:cNvPr>
          <p:cNvSpPr/>
          <p:nvPr/>
        </p:nvSpPr>
        <p:spPr>
          <a:xfrm>
            <a:off x="0" y="0"/>
            <a:ext cx="6590371" cy="10772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0070C0"/>
                </a:solidFill>
                <a:latin typeface="+mj-ea"/>
                <a:ea typeface="+mj-ea"/>
              </a:rPr>
              <a:t>#4 Configure </a:t>
            </a:r>
            <a:r>
              <a:rPr lang="en-US" altLang="ko-KR" sz="3200" dirty="0" err="1">
                <a:solidFill>
                  <a:srgbClr val="0070C0"/>
                </a:solidFill>
                <a:latin typeface="+mj-ea"/>
                <a:ea typeface="+mj-ea"/>
              </a:rPr>
              <a:t>Chronograf</a:t>
            </a:r>
            <a:r>
              <a:rPr lang="en-US" altLang="ko-KR" sz="3200" dirty="0">
                <a:solidFill>
                  <a:srgbClr val="0070C0"/>
                </a:solidFill>
                <a:latin typeface="+mj-ea"/>
                <a:ea typeface="+mj-ea"/>
              </a:rPr>
              <a:t> Dashboard (4/4)</a:t>
            </a:r>
            <a:endParaRPr lang="ko-KR" altLang="en-US" sz="3200" dirty="0">
              <a:solidFill>
                <a:srgbClr val="0070C0"/>
              </a:solidFill>
              <a:latin typeface="+mj-ea"/>
              <a:ea typeface="+mj-ea"/>
            </a:endParaRPr>
          </a:p>
        </p:txBody>
      </p:sp>
      <p:pic>
        <p:nvPicPr>
          <p:cNvPr id="11" name="Picture 2" descr="http://publicdomainvectors.org/photos/Anonymous_Keyboard_1_icon.png">
            <a:extLst>
              <a:ext uri="{FF2B5EF4-FFF2-40B4-BE49-F238E27FC236}">
                <a16:creationId xmlns:a16="http://schemas.microsoft.com/office/drawing/2014/main" id="{947BFD17-B62F-B841-8EC2-794E3FF58B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0753" y="902472"/>
            <a:ext cx="1079726" cy="107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http://beta3.finance.si/pics/cache_no/notebook.1411555873.png">
            <a:extLst>
              <a:ext uri="{FF2B5EF4-FFF2-40B4-BE49-F238E27FC236}">
                <a16:creationId xmlns:a16="http://schemas.microsoft.com/office/drawing/2014/main" id="{142D50D3-6D97-4A38-87C0-8FB07070FB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5385" y="305184"/>
            <a:ext cx="1410735" cy="1139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72C5A387-D261-4558-8CB0-70AFE1E062B4}"/>
              </a:ext>
            </a:extLst>
          </p:cNvPr>
          <p:cNvGrpSpPr/>
          <p:nvPr/>
        </p:nvGrpSpPr>
        <p:grpSpPr>
          <a:xfrm>
            <a:off x="812945" y="2643182"/>
            <a:ext cx="7430260" cy="2336114"/>
            <a:chOff x="155751" y="2487336"/>
            <a:chExt cx="8831789" cy="2776761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3E14E807-21BE-47BC-A911-F82CEF8D5F0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5751" y="2487336"/>
              <a:ext cx="8831789" cy="2776761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86F95006-1500-4098-97FF-C1AD23E97F9E}"/>
                </a:ext>
              </a:extLst>
            </p:cNvPr>
            <p:cNvSpPr/>
            <p:nvPr/>
          </p:nvSpPr>
          <p:spPr>
            <a:xfrm>
              <a:off x="8513776" y="4231741"/>
              <a:ext cx="388732" cy="200722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4029C05-7BF6-44B6-84D2-51A84DC39CCB}"/>
                </a:ext>
              </a:extLst>
            </p:cNvPr>
            <p:cNvSpPr/>
            <p:nvPr/>
          </p:nvSpPr>
          <p:spPr>
            <a:xfrm>
              <a:off x="8708142" y="2530335"/>
              <a:ext cx="254043" cy="24248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2995D77F-6BC5-46FB-9C85-DCA808EB6052}"/>
              </a:ext>
            </a:extLst>
          </p:cNvPr>
          <p:cNvSpPr/>
          <p:nvPr/>
        </p:nvSpPr>
        <p:spPr>
          <a:xfrm>
            <a:off x="785786" y="2270206"/>
            <a:ext cx="7131398" cy="338554"/>
          </a:xfrm>
          <a:prstGeom prst="rect">
            <a:avLst/>
          </a:prstGeom>
          <a:noFill/>
          <a:ln w="31750">
            <a:noFill/>
          </a:ln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altLang="ko-KR" sz="1600" dirty="0">
                <a:latin typeface="Ebrima" pitchFamily="2" charset="0"/>
                <a:ea typeface="Ebrima" pitchFamily="2" charset="0"/>
                <a:cs typeface="Ebrima" pitchFamily="2" charset="0"/>
              </a:rPr>
              <a:t>Add Data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50348C36-8177-42F6-AAEE-D9EB39B790EB}"/>
              </a:ext>
            </a:extLst>
          </p:cNvPr>
          <p:cNvGrpSpPr/>
          <p:nvPr/>
        </p:nvGrpSpPr>
        <p:grpSpPr>
          <a:xfrm>
            <a:off x="624555" y="2181694"/>
            <a:ext cx="7805097" cy="3021837"/>
            <a:chOff x="624555" y="1513030"/>
            <a:chExt cx="7805097" cy="3021837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3130B95E-71D7-4FDD-9979-7577EDD844D3}"/>
                </a:ext>
              </a:extLst>
            </p:cNvPr>
            <p:cNvSpPr/>
            <p:nvPr/>
          </p:nvSpPr>
          <p:spPr>
            <a:xfrm>
              <a:off x="664319" y="1547532"/>
              <a:ext cx="7708878" cy="2927316"/>
            </a:xfrm>
            <a:prstGeom prst="rect">
              <a:avLst/>
            </a:prstGeom>
            <a:noFill/>
            <a:ln w="12700">
              <a:solidFill>
                <a:srgbClr val="FFA34D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DEC88DD1-7BAA-42AA-B113-9CABDA76CFD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555" y="1513030"/>
              <a:ext cx="102904" cy="104298"/>
            </a:xfrm>
            <a:prstGeom prst="ellipse">
              <a:avLst/>
            </a:prstGeom>
            <a:solidFill>
              <a:srgbClr val="FFA3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BFF0212D-8CE9-48FA-874C-F8B9806661B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26748" y="4430569"/>
              <a:ext cx="102904" cy="104298"/>
            </a:xfrm>
            <a:prstGeom prst="ellipse">
              <a:avLst/>
            </a:prstGeom>
            <a:solidFill>
              <a:srgbClr val="FFA3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4735079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E1BD9FF-D281-0043-A541-5E4DFB130D3B}"/>
              </a:ext>
            </a:extLst>
          </p:cNvPr>
          <p:cNvSpPr/>
          <p:nvPr/>
        </p:nvSpPr>
        <p:spPr>
          <a:xfrm>
            <a:off x="0" y="0"/>
            <a:ext cx="6590371" cy="10772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0070C0"/>
                </a:solidFill>
                <a:latin typeface="+mj-ea"/>
                <a:ea typeface="+mj-ea"/>
              </a:rPr>
              <a:t>#5 – Check </a:t>
            </a:r>
            <a:r>
              <a:rPr lang="en-US" altLang="ko-KR" sz="3200" dirty="0" err="1">
                <a:solidFill>
                  <a:srgbClr val="0070C0"/>
                </a:solidFill>
                <a:latin typeface="+mj-ea"/>
                <a:ea typeface="+mj-ea"/>
              </a:rPr>
              <a:t>Chronograf</a:t>
            </a:r>
            <a:r>
              <a:rPr lang="en-US" altLang="ko-KR" sz="3200" dirty="0">
                <a:solidFill>
                  <a:srgbClr val="0070C0"/>
                </a:solidFill>
                <a:latin typeface="+mj-ea"/>
                <a:ea typeface="+mj-ea"/>
              </a:rPr>
              <a:t> Dashboard</a:t>
            </a:r>
            <a:endParaRPr lang="ko-KR" altLang="en-US" sz="3200" dirty="0">
              <a:solidFill>
                <a:srgbClr val="0070C0"/>
              </a:solidFill>
              <a:latin typeface="+mj-ea"/>
              <a:ea typeface="+mj-ea"/>
            </a:endParaRPr>
          </a:p>
        </p:txBody>
      </p:sp>
      <p:pic>
        <p:nvPicPr>
          <p:cNvPr id="11" name="Picture 2" descr="http://publicdomainvectors.org/photos/Anonymous_Keyboard_1_icon.png">
            <a:extLst>
              <a:ext uri="{FF2B5EF4-FFF2-40B4-BE49-F238E27FC236}">
                <a16:creationId xmlns:a16="http://schemas.microsoft.com/office/drawing/2014/main" id="{947BFD17-B62F-B841-8EC2-794E3FF58B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0753" y="902472"/>
            <a:ext cx="1079726" cy="107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http://beta3.finance.si/pics/cache_no/notebook.1411555873.png">
            <a:extLst>
              <a:ext uri="{FF2B5EF4-FFF2-40B4-BE49-F238E27FC236}">
                <a16:creationId xmlns:a16="http://schemas.microsoft.com/office/drawing/2014/main" id="{142D50D3-6D97-4A38-87C0-8FB07070FB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5385" y="305184"/>
            <a:ext cx="1410735" cy="1139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0388A8B0-102B-4EDB-B590-7EA0F208FE91}"/>
              </a:ext>
            </a:extLst>
          </p:cNvPr>
          <p:cNvSpPr/>
          <p:nvPr/>
        </p:nvSpPr>
        <p:spPr>
          <a:xfrm>
            <a:off x="785786" y="2363102"/>
            <a:ext cx="7131398" cy="338554"/>
          </a:xfrm>
          <a:prstGeom prst="rect">
            <a:avLst/>
          </a:prstGeom>
          <a:noFill/>
          <a:ln w="31750">
            <a:noFill/>
          </a:ln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altLang="ko-KR" sz="1600" dirty="0">
                <a:latin typeface="Ebrima" pitchFamily="2" charset="0"/>
                <a:ea typeface="Ebrima" pitchFamily="2" charset="0"/>
                <a:cs typeface="Ebrima" pitchFamily="2" charset="0"/>
              </a:rPr>
              <a:t> We can see the changes of values from database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68CF2C1A-3FC6-4796-B695-C35A0CC65220}"/>
              </a:ext>
            </a:extLst>
          </p:cNvPr>
          <p:cNvGrpSpPr/>
          <p:nvPr/>
        </p:nvGrpSpPr>
        <p:grpSpPr>
          <a:xfrm>
            <a:off x="624555" y="2274590"/>
            <a:ext cx="7805097" cy="2940360"/>
            <a:chOff x="624555" y="1513030"/>
            <a:chExt cx="7805097" cy="294036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A6FBFBF7-A351-4220-9917-A7213787182E}"/>
                </a:ext>
              </a:extLst>
            </p:cNvPr>
            <p:cNvSpPr/>
            <p:nvPr/>
          </p:nvSpPr>
          <p:spPr>
            <a:xfrm>
              <a:off x="664319" y="1547532"/>
              <a:ext cx="7708878" cy="2855878"/>
            </a:xfrm>
            <a:prstGeom prst="rect">
              <a:avLst/>
            </a:prstGeom>
            <a:noFill/>
            <a:ln w="12700">
              <a:solidFill>
                <a:srgbClr val="FFA34D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CA755FEC-01DD-4957-ABD1-493FED98FEE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555" y="1513030"/>
              <a:ext cx="102904" cy="104298"/>
            </a:xfrm>
            <a:prstGeom prst="ellipse">
              <a:avLst/>
            </a:prstGeom>
            <a:solidFill>
              <a:srgbClr val="FFA3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C26EF722-173F-4730-BB9B-2C53850AD76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26748" y="4349092"/>
              <a:ext cx="102904" cy="104298"/>
            </a:xfrm>
            <a:prstGeom prst="ellipse">
              <a:avLst/>
            </a:prstGeom>
            <a:solidFill>
              <a:srgbClr val="FFA3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EF976FA9-1C23-4A4C-B622-B7687589D39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224" y="2726798"/>
            <a:ext cx="7331304" cy="2223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4379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제목 1"/>
          <p:cNvSpPr txBox="1">
            <a:spLocks/>
          </p:cNvSpPr>
          <p:nvPr/>
        </p:nvSpPr>
        <p:spPr>
          <a:xfrm>
            <a:off x="7461" y="8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solidFill>
                  <a:srgbClr val="0070C0"/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>
                <a:ea typeface="Ebrima" pitchFamily="2" charset="0"/>
              </a:rPr>
              <a:t>Automated Provisioning &amp; Visibility</a:t>
            </a:r>
            <a:endParaRPr lang="ko-KR" altLang="en-US" dirty="0"/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A4AACAAA-F9CF-4742-BBAF-4DBCF516E6E7}"/>
              </a:ext>
            </a:extLst>
          </p:cNvPr>
          <p:cNvGrpSpPr/>
          <p:nvPr/>
        </p:nvGrpSpPr>
        <p:grpSpPr>
          <a:xfrm>
            <a:off x="887865" y="714356"/>
            <a:ext cx="7613226" cy="5744680"/>
            <a:chOff x="610644" y="563416"/>
            <a:chExt cx="8167667" cy="6163044"/>
          </a:xfrm>
        </p:grpSpPr>
        <p:sp>
          <p:nvSpPr>
            <p:cNvPr id="44" name="모서리가 둥근 직사각형 12">
              <a:extLst>
                <a:ext uri="{FF2B5EF4-FFF2-40B4-BE49-F238E27FC236}">
                  <a16:creationId xmlns:a16="http://schemas.microsoft.com/office/drawing/2014/main" id="{7C43D7D9-0408-41B7-901C-FCAD31643A1E}"/>
                </a:ext>
              </a:extLst>
            </p:cNvPr>
            <p:cNvSpPr/>
            <p:nvPr/>
          </p:nvSpPr>
          <p:spPr>
            <a:xfrm>
              <a:off x="610644" y="1260936"/>
              <a:ext cx="7715370" cy="5100145"/>
            </a:xfrm>
            <a:prstGeom prst="roundRect">
              <a:avLst/>
            </a:prstGeom>
            <a:gradFill flip="none" rotWithShape="1">
              <a:gsLst>
                <a:gs pos="0">
                  <a:schemeClr val="accent6">
                    <a:lumMod val="0"/>
                    <a:lumOff val="100000"/>
                  </a:schemeClr>
                </a:gs>
                <a:gs pos="35000">
                  <a:schemeClr val="accent6">
                    <a:lumMod val="0"/>
                    <a:lumOff val="100000"/>
                  </a:schemeClr>
                </a:gs>
                <a:gs pos="100000">
                  <a:srgbClr val="7030A0"/>
                </a:gs>
              </a:gsLst>
              <a:path path="circle">
                <a:fillToRect l="50000" t="-80000" r="50000" b="180000"/>
              </a:path>
              <a:tileRect/>
            </a:gra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60">
                <a:solidFill>
                  <a:prstClr val="white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8A159E06-CFC8-4C95-8266-512DB5CA35B8}"/>
                </a:ext>
              </a:extLst>
            </p:cNvPr>
            <p:cNvSpPr/>
            <p:nvPr/>
          </p:nvSpPr>
          <p:spPr>
            <a:xfrm>
              <a:off x="1185454" y="2167211"/>
              <a:ext cx="4740364" cy="2171161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HY그래픽M" panose="02030600000101010101" pitchFamily="18" charset="-127"/>
                <a:cs typeface="+mn-cs"/>
              </a:endParaRPr>
            </a:p>
          </p:txBody>
        </p:sp>
        <p:sp>
          <p:nvSpPr>
            <p:cNvPr id="47" name="모서리가 둥근 직사각형 14">
              <a:extLst>
                <a:ext uri="{FF2B5EF4-FFF2-40B4-BE49-F238E27FC236}">
                  <a16:creationId xmlns:a16="http://schemas.microsoft.com/office/drawing/2014/main" id="{F4AF34EC-1A8A-4B64-A282-5C23419A9B58}"/>
                </a:ext>
              </a:extLst>
            </p:cNvPr>
            <p:cNvSpPr/>
            <p:nvPr/>
          </p:nvSpPr>
          <p:spPr>
            <a:xfrm>
              <a:off x="1070344" y="5137907"/>
              <a:ext cx="6719642" cy="792007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48" name="Picture 2" descr="http://beta3.finance.si/pics/cache_no/notebook.1411555873.png">
              <a:extLst>
                <a:ext uri="{FF2B5EF4-FFF2-40B4-BE49-F238E27FC236}">
                  <a16:creationId xmlns:a16="http://schemas.microsoft.com/office/drawing/2014/main" id="{77912AD1-F7CE-4239-B1DE-63674AD20B3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73716" y="5995701"/>
              <a:ext cx="904595" cy="7307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9" name="Picture 212">
              <a:extLst>
                <a:ext uri="{FF2B5EF4-FFF2-40B4-BE49-F238E27FC236}">
                  <a16:creationId xmlns:a16="http://schemas.microsoft.com/office/drawing/2014/main" id="{95338FE9-8D1B-47F7-90BC-173B7F6917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 l="20868" r="20868"/>
            <a:stretch/>
          </p:blipFill>
          <p:spPr>
            <a:xfrm>
              <a:off x="6640260" y="563416"/>
              <a:ext cx="754250" cy="1942838"/>
            </a:xfrm>
            <a:prstGeom prst="rect">
              <a:avLst/>
            </a:prstGeom>
          </p:spPr>
        </p:pic>
        <p:sp>
          <p:nvSpPr>
            <p:cNvPr id="54" name="Rounded Rectangle 3">
              <a:extLst>
                <a:ext uri="{FF2B5EF4-FFF2-40B4-BE49-F238E27FC236}">
                  <a16:creationId xmlns:a16="http://schemas.microsoft.com/office/drawing/2014/main" id="{FADD4715-473B-4498-A3C1-20BA4C3201EB}"/>
                </a:ext>
              </a:extLst>
            </p:cNvPr>
            <p:cNvSpPr/>
            <p:nvPr/>
          </p:nvSpPr>
          <p:spPr>
            <a:xfrm>
              <a:off x="1073244" y="1680857"/>
              <a:ext cx="6575484" cy="3663058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HY그래픽M" panose="02030600000101010101" pitchFamily="18" charset="-127"/>
                <a:cs typeface="+mn-cs"/>
              </a:endParaRPr>
            </a:p>
          </p:txBody>
        </p:sp>
        <p:sp>
          <p:nvSpPr>
            <p:cNvPr id="55" name="모서리가 둥근 직사각형 19">
              <a:extLst>
                <a:ext uri="{FF2B5EF4-FFF2-40B4-BE49-F238E27FC236}">
                  <a16:creationId xmlns:a16="http://schemas.microsoft.com/office/drawing/2014/main" id="{27C32964-1084-49BD-93CF-DDA2B67383A1}"/>
                </a:ext>
              </a:extLst>
            </p:cNvPr>
            <p:cNvSpPr/>
            <p:nvPr/>
          </p:nvSpPr>
          <p:spPr>
            <a:xfrm>
              <a:off x="1256041" y="4627666"/>
              <a:ext cx="6183791" cy="708348"/>
            </a:xfrm>
            <a:prstGeom prst="round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HY그래픽M" panose="02030600000101010101" pitchFamily="18" charset="-127"/>
                <a:cs typeface="+mn-cs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497AEA48-F86E-49D8-B33C-3DB0613306E9}"/>
                </a:ext>
              </a:extLst>
            </p:cNvPr>
            <p:cNvSpPr txBox="1"/>
            <p:nvPr/>
          </p:nvSpPr>
          <p:spPr>
            <a:xfrm>
              <a:off x="3166665" y="1705837"/>
              <a:ext cx="23886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rebuchet MS" panose="020B0603020202020204"/>
                  <a:ea typeface="HY그래픽M" panose="02030600000101010101" pitchFamily="18" charset="-127"/>
                  <a:cs typeface="+mn-cs"/>
                </a:rPr>
                <a:t>Control Tower</a:t>
              </a:r>
            </a:p>
          </p:txBody>
        </p:sp>
        <p:grpSp>
          <p:nvGrpSpPr>
            <p:cNvPr id="57" name="그룹 35">
              <a:extLst>
                <a:ext uri="{FF2B5EF4-FFF2-40B4-BE49-F238E27FC236}">
                  <a16:creationId xmlns:a16="http://schemas.microsoft.com/office/drawing/2014/main" id="{98E2983F-5ACD-4DAD-951C-1EA6897C228B}"/>
                </a:ext>
              </a:extLst>
            </p:cNvPr>
            <p:cNvGrpSpPr/>
            <p:nvPr/>
          </p:nvGrpSpPr>
          <p:grpSpPr>
            <a:xfrm>
              <a:off x="1223740" y="2246472"/>
              <a:ext cx="1468692" cy="1953719"/>
              <a:chOff x="2577148" y="3173075"/>
              <a:chExt cx="1658950" cy="929318"/>
            </a:xfrm>
          </p:grpSpPr>
          <p:sp>
            <p:nvSpPr>
              <p:cNvPr id="86" name="모서리가 둥근 직사각형 43">
                <a:extLst>
                  <a:ext uri="{FF2B5EF4-FFF2-40B4-BE49-F238E27FC236}">
                    <a16:creationId xmlns:a16="http://schemas.microsoft.com/office/drawing/2014/main" id="{082418F0-1801-4FC5-A9F4-E74B2728120F}"/>
                  </a:ext>
                </a:extLst>
              </p:cNvPr>
              <p:cNvSpPr/>
              <p:nvPr/>
            </p:nvSpPr>
            <p:spPr>
              <a:xfrm>
                <a:off x="2577148" y="3173075"/>
                <a:ext cx="1658950" cy="929318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rebuchet MS" panose="020B0603020202020204"/>
                  <a:ea typeface="HY그래픽M" panose="02030600000101010101" pitchFamily="18" charset="-127"/>
                  <a:cs typeface="+mn-cs"/>
                </a:endParaRPr>
              </a:p>
            </p:txBody>
          </p: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355D996F-F805-45AD-B723-C78307791951}"/>
                  </a:ext>
                </a:extLst>
              </p:cNvPr>
              <p:cNvSpPr txBox="1"/>
              <p:nvPr/>
            </p:nvSpPr>
            <p:spPr>
              <a:xfrm>
                <a:off x="2591654" y="3203584"/>
                <a:ext cx="1629935" cy="2670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2">
                        <a:lumMod val="50000"/>
                      </a:schemeClr>
                    </a:solidFill>
                    <a:effectLst/>
                    <a:uLnTx/>
                    <a:uFillTx/>
                    <a:latin typeface="Trebuchet MS" panose="020B0603020202020204"/>
                    <a:ea typeface="HY그래픽M" panose="02030600000101010101" pitchFamily="18" charset="-127"/>
                    <a:cs typeface="+mn-cs"/>
                  </a:rPr>
                  <a:t>Orchestration</a:t>
                </a:r>
              </a:p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2">
                        <a:lumMod val="50000"/>
                      </a:schemeClr>
                    </a:solidFill>
                    <a:effectLst/>
                    <a:uLnTx/>
                    <a:uFillTx/>
                    <a:latin typeface="Trebuchet MS" panose="020B0603020202020204"/>
                    <a:ea typeface="HY그래픽M" panose="02030600000101010101" pitchFamily="18" charset="-127"/>
                    <a:cs typeface="+mn-cs"/>
                  </a:rPr>
                  <a:t>Center</a:t>
                </a:r>
              </a:p>
            </p:txBody>
          </p:sp>
        </p:grpSp>
        <p:grpSp>
          <p:nvGrpSpPr>
            <p:cNvPr id="58" name="그룹 38">
              <a:extLst>
                <a:ext uri="{FF2B5EF4-FFF2-40B4-BE49-F238E27FC236}">
                  <a16:creationId xmlns:a16="http://schemas.microsoft.com/office/drawing/2014/main" id="{D8648A58-AB6F-4190-BDBB-9E5BEBB82EF9}"/>
                </a:ext>
              </a:extLst>
            </p:cNvPr>
            <p:cNvGrpSpPr/>
            <p:nvPr/>
          </p:nvGrpSpPr>
          <p:grpSpPr>
            <a:xfrm>
              <a:off x="5925818" y="2246472"/>
              <a:ext cx="1468692" cy="1953719"/>
              <a:chOff x="2577148" y="3173075"/>
              <a:chExt cx="1658950" cy="929318"/>
            </a:xfrm>
          </p:grpSpPr>
          <p:sp>
            <p:nvSpPr>
              <p:cNvPr id="84" name="모서리가 둥근 직사각형 41">
                <a:extLst>
                  <a:ext uri="{FF2B5EF4-FFF2-40B4-BE49-F238E27FC236}">
                    <a16:creationId xmlns:a16="http://schemas.microsoft.com/office/drawing/2014/main" id="{4A7BA218-E5B3-462A-9B49-6AA1A3FBD133}"/>
                  </a:ext>
                </a:extLst>
              </p:cNvPr>
              <p:cNvSpPr/>
              <p:nvPr/>
            </p:nvSpPr>
            <p:spPr>
              <a:xfrm>
                <a:off x="2577148" y="3173075"/>
                <a:ext cx="1658950" cy="929318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rebuchet MS" panose="020B0603020202020204"/>
                  <a:ea typeface="HY그래픽M" panose="02030600000101010101" pitchFamily="18" charset="-127"/>
                  <a:cs typeface="+mn-cs"/>
                </a:endParaRPr>
              </a:p>
            </p:txBody>
          </p: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D426C85E-0E75-4E63-BEB6-CEA84E415E3B}"/>
                  </a:ext>
                </a:extLst>
              </p:cNvPr>
              <p:cNvSpPr txBox="1"/>
              <p:nvPr/>
            </p:nvSpPr>
            <p:spPr>
              <a:xfrm>
                <a:off x="2641321" y="3207191"/>
                <a:ext cx="1530602" cy="365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rebuchet MS" panose="020B0603020202020204"/>
                    <a:ea typeface="HY그래픽M" panose="02030600000101010101" pitchFamily="18" charset="-127"/>
                    <a:cs typeface="+mn-cs"/>
                  </a:rPr>
                  <a:t>Visibility</a:t>
                </a:r>
              </a:p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rebuchet MS" panose="020B0603020202020204"/>
                    <a:ea typeface="HY그래픽M" panose="02030600000101010101" pitchFamily="18" charset="-127"/>
                    <a:cs typeface="+mn-cs"/>
                  </a:rPr>
                  <a:t>Center</a:t>
                </a:r>
              </a:p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rebuchet MS" panose="020B0603020202020204"/>
                  <a:ea typeface="HY그래픽M" panose="02030600000101010101" pitchFamily="18" charset="-127"/>
                  <a:cs typeface="+mn-cs"/>
                </a:endParaRPr>
              </a:p>
            </p:txBody>
          </p:sp>
        </p:grpSp>
        <p:grpSp>
          <p:nvGrpSpPr>
            <p:cNvPr id="62" name="그룹 41">
              <a:extLst>
                <a:ext uri="{FF2B5EF4-FFF2-40B4-BE49-F238E27FC236}">
                  <a16:creationId xmlns:a16="http://schemas.microsoft.com/office/drawing/2014/main" id="{E2C608DD-F4EF-4A47-B0F1-2825AD3C0B84}"/>
                </a:ext>
              </a:extLst>
            </p:cNvPr>
            <p:cNvGrpSpPr/>
            <p:nvPr/>
          </p:nvGrpSpPr>
          <p:grpSpPr>
            <a:xfrm>
              <a:off x="4357350" y="2248066"/>
              <a:ext cx="1468692" cy="1953719"/>
              <a:chOff x="2577148" y="3173075"/>
              <a:chExt cx="1658950" cy="929318"/>
            </a:xfrm>
          </p:grpSpPr>
          <p:sp>
            <p:nvSpPr>
              <p:cNvPr id="80" name="모서리가 둥근 직사각형 39">
                <a:extLst>
                  <a:ext uri="{FF2B5EF4-FFF2-40B4-BE49-F238E27FC236}">
                    <a16:creationId xmlns:a16="http://schemas.microsoft.com/office/drawing/2014/main" id="{A7FE4005-9D7C-4A56-9E0B-17B9B85CE180}"/>
                  </a:ext>
                </a:extLst>
              </p:cNvPr>
              <p:cNvSpPr/>
              <p:nvPr/>
            </p:nvSpPr>
            <p:spPr>
              <a:xfrm>
                <a:off x="2577148" y="3173075"/>
                <a:ext cx="1658950" cy="929318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rebuchet MS" panose="020B0603020202020204"/>
                  <a:ea typeface="HY그래픽M" panose="02030600000101010101" pitchFamily="18" charset="-127"/>
                  <a:cs typeface="+mn-cs"/>
                </a:endParaRPr>
              </a:p>
            </p:txBody>
          </p: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026F5C32-CD51-4B18-B7D8-E42083E2E44A}"/>
                  </a:ext>
                </a:extLst>
              </p:cNvPr>
              <p:cNvSpPr txBox="1"/>
              <p:nvPr/>
            </p:nvSpPr>
            <p:spPr>
              <a:xfrm>
                <a:off x="2679532" y="3201990"/>
                <a:ext cx="1454180" cy="3769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2">
                        <a:lumMod val="50000"/>
                      </a:schemeClr>
                    </a:solidFill>
                    <a:effectLst/>
                    <a:uLnTx/>
                    <a:uFillTx/>
                    <a:latin typeface="Trebuchet MS" panose="020B0603020202020204"/>
                    <a:ea typeface="HY그래픽M" panose="02030600000101010101" pitchFamily="18" charset="-127"/>
                    <a:cs typeface="+mn-cs"/>
                  </a:rPr>
                  <a:t>Intelligence</a:t>
                </a:r>
              </a:p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2">
                        <a:lumMod val="50000"/>
                      </a:schemeClr>
                    </a:solidFill>
                    <a:effectLst/>
                    <a:uLnTx/>
                    <a:uFillTx/>
                    <a:latin typeface="Trebuchet MS" panose="020B0603020202020204"/>
                    <a:ea typeface="HY그래픽M" panose="02030600000101010101" pitchFamily="18" charset="-127"/>
                    <a:cs typeface="+mn-cs"/>
                  </a:rPr>
                  <a:t>Center</a:t>
                </a:r>
                <a:br>
                  <a:rPr kumimoji="0" lang="en-US" altLang="ko-KR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2">
                        <a:lumMod val="50000"/>
                      </a:schemeClr>
                    </a:solidFill>
                    <a:effectLst/>
                    <a:uLnTx/>
                    <a:uFillTx/>
                    <a:latin typeface="Trebuchet MS" panose="020B0603020202020204"/>
                    <a:ea typeface="HY그래픽M" panose="02030600000101010101" pitchFamily="18" charset="-127"/>
                    <a:cs typeface="+mn-cs"/>
                  </a:rPr>
                </a:br>
                <a:endPara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LnTx/>
                  <a:uFillTx/>
                  <a:latin typeface="Trebuchet MS" panose="020B0603020202020204"/>
                  <a:ea typeface="HY그래픽M" panose="02030600000101010101" pitchFamily="18" charset="-127"/>
                  <a:cs typeface="+mn-cs"/>
                </a:endParaRPr>
              </a:p>
            </p:txBody>
          </p:sp>
        </p:grpSp>
        <p:grpSp>
          <p:nvGrpSpPr>
            <p:cNvPr id="63" name="그룹 44">
              <a:extLst>
                <a:ext uri="{FF2B5EF4-FFF2-40B4-BE49-F238E27FC236}">
                  <a16:creationId xmlns:a16="http://schemas.microsoft.com/office/drawing/2014/main" id="{7602799C-D456-43A7-95D2-C99E9568DBE2}"/>
                </a:ext>
              </a:extLst>
            </p:cNvPr>
            <p:cNvGrpSpPr/>
            <p:nvPr/>
          </p:nvGrpSpPr>
          <p:grpSpPr>
            <a:xfrm>
              <a:off x="2792208" y="2249541"/>
              <a:ext cx="1468692" cy="1953719"/>
              <a:chOff x="2577148" y="3173075"/>
              <a:chExt cx="1658950" cy="929318"/>
            </a:xfrm>
          </p:grpSpPr>
          <p:sp>
            <p:nvSpPr>
              <p:cNvPr id="78" name="모서리가 둥근 직사각형 37">
                <a:extLst>
                  <a:ext uri="{FF2B5EF4-FFF2-40B4-BE49-F238E27FC236}">
                    <a16:creationId xmlns:a16="http://schemas.microsoft.com/office/drawing/2014/main" id="{DEBD8D1E-31B1-480C-96C9-FB9618876A6D}"/>
                  </a:ext>
                </a:extLst>
              </p:cNvPr>
              <p:cNvSpPr/>
              <p:nvPr/>
            </p:nvSpPr>
            <p:spPr>
              <a:xfrm>
                <a:off x="2577148" y="3173075"/>
                <a:ext cx="1658950" cy="929318"/>
              </a:xfrm>
              <a:prstGeom prst="roundRect">
                <a:avLst/>
              </a:prstGeom>
              <a:solidFill>
                <a:srgbClr val="3FADFF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rebuchet MS" panose="020B0603020202020204"/>
                  <a:ea typeface="HY그래픽M" panose="02030600000101010101" pitchFamily="18" charset="-127"/>
                  <a:cs typeface="+mn-cs"/>
                </a:endParaRPr>
              </a:p>
            </p:txBody>
          </p: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83624ADA-2242-4BAE-A714-B9FCB565A8D4}"/>
                  </a:ext>
                </a:extLst>
              </p:cNvPr>
              <p:cNvSpPr txBox="1"/>
              <p:nvPr/>
            </p:nvSpPr>
            <p:spPr>
              <a:xfrm>
                <a:off x="2668610" y="3200515"/>
                <a:ext cx="1476022" cy="3769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rebuchet MS" panose="020B0603020202020204"/>
                    <a:ea typeface="HY그래픽M" panose="02030600000101010101" pitchFamily="18" charset="-127"/>
                    <a:cs typeface="+mn-cs"/>
                  </a:rPr>
                  <a:t>Provisioning</a:t>
                </a:r>
              </a:p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rebuchet MS" panose="020B0603020202020204"/>
                    <a:ea typeface="HY그래픽M" panose="02030600000101010101" pitchFamily="18" charset="-127"/>
                    <a:cs typeface="+mn-cs"/>
                  </a:rPr>
                  <a:t>Center</a:t>
                </a:r>
                <a:br>
                  <a:rPr kumimoji="0" lang="en-US" altLang="ko-KR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rebuchet MS" panose="020B0603020202020204"/>
                    <a:ea typeface="HY그래픽M" panose="02030600000101010101" pitchFamily="18" charset="-127"/>
                    <a:cs typeface="+mn-cs"/>
                  </a:rPr>
                </a:br>
                <a:endPara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rebuchet MS" panose="020B0603020202020204"/>
                  <a:ea typeface="HY그래픽M" panose="02030600000101010101" pitchFamily="18" charset="-127"/>
                  <a:cs typeface="+mn-cs"/>
                </a:endParaRPr>
              </a:p>
            </p:txBody>
          </p:sp>
        </p:grpSp>
        <p:pic>
          <p:nvPicPr>
            <p:cNvPr id="64" name="Picture 2" descr="MAAS logo pngì ëí ì´ë¯¸ì§ ê²ìê²°ê³¼">
              <a:extLst>
                <a:ext uri="{FF2B5EF4-FFF2-40B4-BE49-F238E27FC236}">
                  <a16:creationId xmlns:a16="http://schemas.microsoft.com/office/drawing/2014/main" id="{E7C999F3-22B6-4628-8A00-25742ECF6D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31426" y="2886594"/>
              <a:ext cx="1190256" cy="11902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65" name="그룹 49">
              <a:extLst>
                <a:ext uri="{FF2B5EF4-FFF2-40B4-BE49-F238E27FC236}">
                  <a16:creationId xmlns:a16="http://schemas.microsoft.com/office/drawing/2014/main" id="{D2BF7807-4BE7-40D4-9463-4110894E4D16}"/>
                </a:ext>
              </a:extLst>
            </p:cNvPr>
            <p:cNvGrpSpPr/>
            <p:nvPr/>
          </p:nvGrpSpPr>
          <p:grpSpPr>
            <a:xfrm>
              <a:off x="7263892" y="5556436"/>
              <a:ext cx="649606" cy="626389"/>
              <a:chOff x="4523386" y="5790500"/>
              <a:chExt cx="434064" cy="438083"/>
            </a:xfrm>
          </p:grpSpPr>
          <p:sp>
            <p:nvSpPr>
              <p:cNvPr id="76" name="타원 75">
                <a:extLst>
                  <a:ext uri="{FF2B5EF4-FFF2-40B4-BE49-F238E27FC236}">
                    <a16:creationId xmlns:a16="http://schemas.microsoft.com/office/drawing/2014/main" id="{294E6F7F-C08A-4B37-AD4C-B9FE930A196C}"/>
                  </a:ext>
                </a:extLst>
              </p:cNvPr>
              <p:cNvSpPr/>
              <p:nvPr/>
            </p:nvSpPr>
            <p:spPr>
              <a:xfrm>
                <a:off x="4542123" y="5810286"/>
                <a:ext cx="396590" cy="39659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rebuchet MS" panose="020B0603020202020204"/>
                  <a:ea typeface="HY그래픽M" panose="02030600000101010101" pitchFamily="18" charset="-127"/>
                  <a:cs typeface="+mn-cs"/>
                </a:endParaRPr>
              </a:p>
            </p:txBody>
          </p:sp>
          <p:pic>
            <p:nvPicPr>
              <p:cNvPr id="77" name="그림 73">
                <a:extLst>
                  <a:ext uri="{FF2B5EF4-FFF2-40B4-BE49-F238E27FC236}">
                    <a16:creationId xmlns:a16="http://schemas.microsoft.com/office/drawing/2014/main" id="{C7B7769B-08C2-499C-8B0C-F46BECBF90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523386" y="5790500"/>
                <a:ext cx="434064" cy="438083"/>
              </a:xfrm>
              <a:prstGeom prst="rect">
                <a:avLst/>
              </a:prstGeom>
            </p:spPr>
          </p:pic>
        </p:grp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DB0FE943-5676-484F-BFDE-7E74F11B572F}"/>
                </a:ext>
              </a:extLst>
            </p:cNvPr>
            <p:cNvSpPr txBox="1"/>
            <p:nvPr/>
          </p:nvSpPr>
          <p:spPr>
            <a:xfrm>
              <a:off x="1193856" y="5619180"/>
              <a:ext cx="1905820" cy="3632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600" dirty="0"/>
                <a:t>Linux Ubuntu OS</a:t>
              </a:r>
              <a:endParaRPr kumimoji="1" lang="ko-KR" altLang="en-US" sz="1600" dirty="0"/>
            </a:p>
          </p:txBody>
        </p:sp>
        <p:pic>
          <p:nvPicPr>
            <p:cNvPr id="68" name="Picture 2" descr="runcì ëí ì´ë¯¸ì§ ê²ìê²°ê³¼">
              <a:extLst>
                <a:ext uri="{FF2B5EF4-FFF2-40B4-BE49-F238E27FC236}">
                  <a16:creationId xmlns:a16="http://schemas.microsoft.com/office/drawing/2014/main" id="{5EED3DF8-151A-40A7-914F-4B463F01E6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73182" y="4688482"/>
              <a:ext cx="848149" cy="5909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86F3D725-8DA4-4ACE-9D28-69174790273C}"/>
                </a:ext>
              </a:extLst>
            </p:cNvPr>
            <p:cNvSpPr txBox="1"/>
            <p:nvPr/>
          </p:nvSpPr>
          <p:spPr>
            <a:xfrm>
              <a:off x="3960836" y="4813064"/>
              <a:ext cx="1806488" cy="3632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600" dirty="0"/>
                <a:t>Docker Runtime</a:t>
              </a:r>
              <a:endParaRPr kumimoji="1" lang="ko-KR" altLang="en-US" sz="1600" dirty="0"/>
            </a:p>
          </p:txBody>
        </p:sp>
        <p:pic>
          <p:nvPicPr>
            <p:cNvPr id="70" name="Picture 6" descr="http://blog.docker.com/wp-content/uploads/2013/08/KuDr42X_ITXghJhSInDZekNEF0jLt3NeVxtRye3tqco.png">
              <a:extLst>
                <a:ext uri="{FF2B5EF4-FFF2-40B4-BE49-F238E27FC236}">
                  <a16:creationId xmlns:a16="http://schemas.microsoft.com/office/drawing/2014/main" id="{39E701AF-0B63-4B73-A99A-C7066C900E5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14" t="9275" r="56524" b="11260"/>
            <a:stretch/>
          </p:blipFill>
          <p:spPr bwMode="auto">
            <a:xfrm>
              <a:off x="2162223" y="3849992"/>
              <a:ext cx="647209" cy="483836"/>
            </a:xfrm>
            <a:prstGeom prst="rect">
              <a:avLst/>
            </a:prstGeom>
            <a:noFill/>
            <a:ln w="12700">
              <a:noFill/>
            </a:ln>
            <a:extLst/>
          </p:spPr>
        </p:pic>
        <p:pic>
          <p:nvPicPr>
            <p:cNvPr id="71" name="Picture 6" descr="http://blog.docker.com/wp-content/uploads/2013/08/KuDr42X_ITXghJhSInDZekNEF0jLt3NeVxtRye3tqco.png">
              <a:extLst>
                <a:ext uri="{FF2B5EF4-FFF2-40B4-BE49-F238E27FC236}">
                  <a16:creationId xmlns:a16="http://schemas.microsoft.com/office/drawing/2014/main" id="{D31CEC56-A60A-4B44-84E2-C0CD68F5CFD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14" t="9275" r="56524" b="11260"/>
            <a:stretch/>
          </p:blipFill>
          <p:spPr bwMode="auto">
            <a:xfrm>
              <a:off x="3726954" y="3839608"/>
              <a:ext cx="647209" cy="483836"/>
            </a:xfrm>
            <a:prstGeom prst="rect">
              <a:avLst/>
            </a:prstGeom>
            <a:noFill/>
            <a:ln w="12700">
              <a:noFill/>
            </a:ln>
            <a:extLst/>
          </p:spPr>
        </p:pic>
        <p:pic>
          <p:nvPicPr>
            <p:cNvPr id="72" name="Picture 6" descr="http://blog.docker.com/wp-content/uploads/2013/08/KuDr42X_ITXghJhSInDZekNEF0jLt3NeVxtRye3tqco.png">
              <a:extLst>
                <a:ext uri="{FF2B5EF4-FFF2-40B4-BE49-F238E27FC236}">
                  <a16:creationId xmlns:a16="http://schemas.microsoft.com/office/drawing/2014/main" id="{65B1EE82-D699-44AA-8241-E5C358B5144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14" t="9275" r="56524" b="11260"/>
            <a:stretch/>
          </p:blipFill>
          <p:spPr bwMode="auto">
            <a:xfrm>
              <a:off x="5306966" y="3808397"/>
              <a:ext cx="647209" cy="483836"/>
            </a:xfrm>
            <a:prstGeom prst="rect">
              <a:avLst/>
            </a:prstGeom>
            <a:noFill/>
            <a:ln w="12700">
              <a:noFill/>
            </a:ln>
            <a:extLst/>
          </p:spPr>
        </p:pic>
        <p:pic>
          <p:nvPicPr>
            <p:cNvPr id="73" name="Picture 6" descr="http://blog.docker.com/wp-content/uploads/2013/08/KuDr42X_ITXghJhSInDZekNEF0jLt3NeVxtRye3tqco.png">
              <a:extLst>
                <a:ext uri="{FF2B5EF4-FFF2-40B4-BE49-F238E27FC236}">
                  <a16:creationId xmlns:a16="http://schemas.microsoft.com/office/drawing/2014/main" id="{ED385568-37E7-4D59-BBFF-808E4A02BD4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14" t="9275" r="56524" b="11260"/>
            <a:stretch/>
          </p:blipFill>
          <p:spPr bwMode="auto">
            <a:xfrm>
              <a:off x="7007258" y="3797298"/>
              <a:ext cx="647209" cy="483836"/>
            </a:xfrm>
            <a:prstGeom prst="rect">
              <a:avLst/>
            </a:prstGeom>
            <a:noFill/>
            <a:ln w="12700">
              <a:noFill/>
            </a:ln>
            <a:extLst/>
          </p:spPr>
        </p:pic>
        <p:pic>
          <p:nvPicPr>
            <p:cNvPr id="74" name="Picture 50">
              <a:extLst>
                <a:ext uri="{FF2B5EF4-FFF2-40B4-BE49-F238E27FC236}">
                  <a16:creationId xmlns:a16="http://schemas.microsoft.com/office/drawing/2014/main" id="{6EAD7F89-DE24-4EEE-846F-1319180AD7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213"/>
            <a:stretch/>
          </p:blipFill>
          <p:spPr>
            <a:xfrm>
              <a:off x="6204240" y="3041741"/>
              <a:ext cx="911846" cy="495320"/>
            </a:xfrm>
            <a:prstGeom prst="rect">
              <a:avLst/>
            </a:prstGeom>
          </p:spPr>
        </p:pic>
        <p:pic>
          <p:nvPicPr>
            <p:cNvPr id="75" name="Picture 2" descr="influxdbì ëí ì´ë¯¸ì§ ê²ìê²°ê³¼">
              <a:extLst>
                <a:ext uri="{FF2B5EF4-FFF2-40B4-BE49-F238E27FC236}">
                  <a16:creationId xmlns:a16="http://schemas.microsoft.com/office/drawing/2014/main" id="{1AF253C7-823F-4F49-AEF1-1E264B7A390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742" t="30553" r="22540" b="31279"/>
            <a:stretch/>
          </p:blipFill>
          <p:spPr bwMode="auto">
            <a:xfrm>
              <a:off x="6033779" y="3597877"/>
              <a:ext cx="1246292" cy="3223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8" name="사각형: 둥근 모서리 87">
            <a:extLst>
              <a:ext uri="{FF2B5EF4-FFF2-40B4-BE49-F238E27FC236}">
                <a16:creationId xmlns:a16="http://schemas.microsoft.com/office/drawing/2014/main" id="{800BC308-0575-47A4-9524-6181BB79A0BD}"/>
              </a:ext>
            </a:extLst>
          </p:cNvPr>
          <p:cNvSpPr/>
          <p:nvPr/>
        </p:nvSpPr>
        <p:spPr>
          <a:xfrm>
            <a:off x="2896379" y="2246127"/>
            <a:ext cx="1419998" cy="188219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02947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5472"/>
            <a:ext cx="6610525" cy="10772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0070C0"/>
                </a:solidFill>
                <a:latin typeface="+mj-ea"/>
                <a:ea typeface="+mj-ea"/>
              </a:rPr>
              <a:t>#6–1 OS manual Installation: Establish physical interconnect </a:t>
            </a:r>
          </a:p>
        </p:txBody>
      </p:sp>
      <p:pic>
        <p:nvPicPr>
          <p:cNvPr id="13" name="Picture 2" descr="usb ethernet cableì ëí ì´ë¯¸ì§ ê²ìê²°ê³¼">
            <a:extLst>
              <a:ext uri="{FF2B5EF4-FFF2-40B4-BE49-F238E27FC236}">
                <a16:creationId xmlns:a16="http://schemas.microsoft.com/office/drawing/2014/main" id="{08370B0A-D117-4DB1-84D4-A2CDB73B4E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5010" y="753268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C51A985-8191-4D2B-A023-58BE12B04B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3665" y="1219829"/>
            <a:ext cx="2054642" cy="1457763"/>
          </a:xfrm>
          <a:prstGeom prst="rect">
            <a:avLst/>
          </a:prstGeom>
        </p:spPr>
      </p:pic>
      <p:pic>
        <p:nvPicPr>
          <p:cNvPr id="15" name="Picture 4" descr="netgear prosafe 16 port gigabit switchì ëí ì´ë¯¸ì§ ê²ìê²°ê³¼">
            <a:extLst>
              <a:ext uri="{FF2B5EF4-FFF2-40B4-BE49-F238E27FC236}">
                <a16:creationId xmlns:a16="http://schemas.microsoft.com/office/drawing/2014/main" id="{2E42659B-A191-4302-A76F-0292024816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613" y="5123159"/>
            <a:ext cx="1698813" cy="734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92A8FED6-4B60-4350-8A1A-EA79A8AC6670}"/>
              </a:ext>
            </a:extLst>
          </p:cNvPr>
          <p:cNvCxnSpPr/>
          <p:nvPr/>
        </p:nvCxnSpPr>
        <p:spPr>
          <a:xfrm>
            <a:off x="2509990" y="4685488"/>
            <a:ext cx="0" cy="584376"/>
          </a:xfrm>
          <a:prstGeom prst="line">
            <a:avLst/>
          </a:prstGeom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1D5471D-31C4-434F-B27E-2B4563AE5533}"/>
              </a:ext>
            </a:extLst>
          </p:cNvPr>
          <p:cNvSpPr/>
          <p:nvPr/>
        </p:nvSpPr>
        <p:spPr>
          <a:xfrm>
            <a:off x="5721372" y="1983776"/>
            <a:ext cx="260131" cy="22309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꺾인 연결선 52">
            <a:extLst>
              <a:ext uri="{FF2B5EF4-FFF2-40B4-BE49-F238E27FC236}">
                <a16:creationId xmlns:a16="http://schemas.microsoft.com/office/drawing/2014/main" id="{DF2A4024-7626-463A-8E6C-A58660CDB41F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2520705" y="2095322"/>
            <a:ext cx="3200667" cy="3092954"/>
          </a:xfrm>
          <a:prstGeom prst="bentConnector3">
            <a:avLst>
              <a:gd name="adj1" fmla="val 50000"/>
            </a:avLst>
          </a:prstGeom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3EDB10E3-2B02-4B34-93FD-F3508C0DB34F}"/>
              </a:ext>
            </a:extLst>
          </p:cNvPr>
          <p:cNvSpPr txBox="1"/>
          <p:nvPr/>
        </p:nvSpPr>
        <p:spPr>
          <a:xfrm>
            <a:off x="6245135" y="2463279"/>
            <a:ext cx="13837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latin typeface="Ebrima" pitchFamily="2" charset="0"/>
                <a:ea typeface="Ebrima" pitchFamily="2" charset="0"/>
                <a:cs typeface="Ebrima" pitchFamily="2" charset="0"/>
              </a:rPr>
              <a:t>Any Ethernet port</a:t>
            </a:r>
          </a:p>
          <a:p>
            <a:pPr algn="ctr"/>
            <a:r>
              <a:rPr lang="en-US" altLang="ko-KR" sz="1200" dirty="0">
                <a:latin typeface="Ebrima" pitchFamily="2" charset="0"/>
                <a:ea typeface="Ebrima" pitchFamily="2" charset="0"/>
                <a:cs typeface="Ebrima" pitchFamily="2" charset="0"/>
              </a:rPr>
              <a:t>that support PXE</a:t>
            </a:r>
            <a:endParaRPr lang="ko-KR" altLang="en-US" sz="1200" dirty="0">
              <a:latin typeface="Ebrima" pitchFamily="2" charset="0"/>
              <a:cs typeface="Ebrima" pitchFamily="2" charset="0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35F87AD9-5933-458D-B8A7-17096613BAB2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71472" y="2041364"/>
            <a:ext cx="3452948" cy="2834922"/>
          </a:xfrm>
          <a:prstGeom prst="rect">
            <a:avLst/>
          </a:prstGeom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934FFE5B-FCEA-47DB-8CCC-884A7BD16213}"/>
              </a:ext>
            </a:extLst>
          </p:cNvPr>
          <p:cNvGrpSpPr/>
          <p:nvPr/>
        </p:nvGrpSpPr>
        <p:grpSpPr>
          <a:xfrm>
            <a:off x="285720" y="1257565"/>
            <a:ext cx="3316588" cy="628122"/>
            <a:chOff x="170003" y="1955961"/>
            <a:chExt cx="3316588" cy="671901"/>
          </a:xfrm>
        </p:grpSpPr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0F9611C2-9EAC-4EE8-B9AB-64AF7152F461}"/>
                </a:ext>
              </a:extLst>
            </p:cNvPr>
            <p:cNvCxnSpPr/>
            <p:nvPr/>
          </p:nvCxnSpPr>
          <p:spPr>
            <a:xfrm>
              <a:off x="330050" y="2278105"/>
              <a:ext cx="317155" cy="0"/>
            </a:xfrm>
            <a:prstGeom prst="line">
              <a:avLst/>
            </a:prstGeom>
            <a:ln w="254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24A014F-E901-4DBE-B219-691F9EAEC2F9}"/>
                </a:ext>
              </a:extLst>
            </p:cNvPr>
            <p:cNvSpPr txBox="1"/>
            <p:nvPr/>
          </p:nvSpPr>
          <p:spPr>
            <a:xfrm>
              <a:off x="647204" y="2141123"/>
              <a:ext cx="180049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Ebrima" pitchFamily="2" charset="0"/>
                  <a:ea typeface="Ebrima" pitchFamily="2" charset="0"/>
                  <a:cs typeface="Ebrima" pitchFamily="2" charset="0"/>
                </a:rPr>
                <a:t>Management &amp; Control</a:t>
              </a:r>
              <a:endParaRPr lang="ko-KR" altLang="en-US" sz="1200" dirty="0">
                <a:latin typeface="Ebrima" pitchFamily="2" charset="0"/>
                <a:cs typeface="Ebrima" pitchFamily="2" charset="0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63881C95-9BF9-412E-AFC4-2AAFFBF3C72D}"/>
                </a:ext>
              </a:extLst>
            </p:cNvPr>
            <p:cNvSpPr/>
            <p:nvPr/>
          </p:nvSpPr>
          <p:spPr>
            <a:xfrm>
              <a:off x="214282" y="2000240"/>
              <a:ext cx="3214710" cy="571504"/>
            </a:xfrm>
            <a:prstGeom prst="rect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B9072684-0434-4372-A0C8-798DA8A30AC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0003" y="1955961"/>
              <a:ext cx="99607" cy="10095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F6E39F11-4B2F-47A3-BE75-2654EF7F20F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86984" y="2526905"/>
              <a:ext cx="99607" cy="10095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7F2E4F42-069B-4C07-974E-D0BA1933F45F}"/>
              </a:ext>
            </a:extLst>
          </p:cNvPr>
          <p:cNvSpPr txBox="1"/>
          <p:nvPr/>
        </p:nvSpPr>
        <p:spPr>
          <a:xfrm>
            <a:off x="4401965" y="3590402"/>
            <a:ext cx="4142576" cy="338554"/>
          </a:xfrm>
          <a:prstGeom prst="rect">
            <a:avLst/>
          </a:prstGeom>
          <a:solidFill>
            <a:srgbClr val="00747B"/>
          </a:solidFill>
          <a:effectLst>
            <a:outerShdw blurRad="1016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Ebrima" pitchFamily="2" charset="0"/>
                <a:ea typeface="Ebrima" pitchFamily="2" charset="0"/>
                <a:cs typeface="Ebrima" pitchFamily="2" charset="0"/>
              </a:rPr>
              <a:t>Requirements for manual Installation</a:t>
            </a:r>
          </a:p>
        </p:txBody>
      </p:sp>
      <p:sp>
        <p:nvSpPr>
          <p:cNvPr id="28" name="내용 개체 틀 2">
            <a:extLst>
              <a:ext uri="{FF2B5EF4-FFF2-40B4-BE49-F238E27FC236}">
                <a16:creationId xmlns:a16="http://schemas.microsoft.com/office/drawing/2014/main" id="{04A321D5-A904-474C-ACA4-FAAADFE32E68}"/>
              </a:ext>
            </a:extLst>
          </p:cNvPr>
          <p:cNvSpPr txBox="1">
            <a:spLocks/>
          </p:cNvSpPr>
          <p:nvPr/>
        </p:nvSpPr>
        <p:spPr>
          <a:xfrm>
            <a:off x="4391250" y="4184627"/>
            <a:ext cx="4143404" cy="7565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44" lvl="1" indent="-285744" defTabSz="914400">
              <a:spcBef>
                <a:spcPct val="20000"/>
              </a:spcBef>
              <a:buClr>
                <a:srgbClr val="F27300"/>
              </a:buClr>
              <a:buFont typeface="Wingdings" pitchFamily="2" charset="2"/>
              <a:buChar char="§"/>
            </a:pPr>
            <a:r>
              <a:rPr lang="en-US" altLang="ko-KR" dirty="0">
                <a:solidFill>
                  <a:schemeClr val="tx1"/>
                </a:solidFill>
                <a:latin typeface="Ebrima" pitchFamily="2" charset="0"/>
                <a:ea typeface="Ebrima" pitchFamily="2" charset="0"/>
                <a:cs typeface="Ebrima" pitchFamily="2" charset="0"/>
              </a:rPr>
              <a:t>DHCP PXE bootable</a:t>
            </a:r>
          </a:p>
          <a:p>
            <a:pPr marL="285744" lvl="1" indent="-285744" defTabSz="914400">
              <a:spcBef>
                <a:spcPct val="20000"/>
              </a:spcBef>
              <a:buClr>
                <a:srgbClr val="F27300"/>
              </a:buClr>
              <a:buFont typeface="Wingdings" pitchFamily="2" charset="2"/>
              <a:buChar char="§"/>
            </a:pPr>
            <a:r>
              <a:rPr lang="en-US" altLang="ko-KR" dirty="0">
                <a:solidFill>
                  <a:schemeClr val="tx1"/>
                </a:solidFill>
                <a:latin typeface="Ebrima" pitchFamily="2" charset="0"/>
                <a:ea typeface="Ebrima" pitchFamily="2" charset="0"/>
                <a:cs typeface="Ebrima" pitchFamily="2" charset="0"/>
              </a:rPr>
              <a:t>USB to ethernet connector</a:t>
            </a:r>
          </a:p>
        </p:txBody>
      </p:sp>
      <p:sp>
        <p:nvSpPr>
          <p:cNvPr id="29" name="내용 개체 틀 2">
            <a:extLst>
              <a:ext uri="{FF2B5EF4-FFF2-40B4-BE49-F238E27FC236}">
                <a16:creationId xmlns:a16="http://schemas.microsoft.com/office/drawing/2014/main" id="{BA411FE8-6A4D-4E86-89DB-6F3CF2717757}"/>
              </a:ext>
            </a:extLst>
          </p:cNvPr>
          <p:cNvSpPr txBox="1">
            <a:spLocks/>
          </p:cNvSpPr>
          <p:nvPr/>
        </p:nvSpPr>
        <p:spPr>
          <a:xfrm>
            <a:off x="4391250" y="5320760"/>
            <a:ext cx="4562523" cy="5247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" indent="0">
              <a:buClrTx/>
              <a:buNone/>
            </a:pPr>
            <a:r>
              <a:rPr lang="en-US" altLang="ko-KR" sz="1600" b="1" dirty="0">
                <a:solidFill>
                  <a:srgbClr val="FF0000"/>
                </a:solidFill>
                <a:latin typeface="Ebrima" pitchFamily="2" charset="0"/>
                <a:ea typeface="Ebrima" pitchFamily="2" charset="0"/>
                <a:cs typeface="Ebrima" pitchFamily="2" charset="0"/>
              </a:rPr>
              <a:t>Note: Typical NUC does not have a IPMI port.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7D95FB43-8184-4AC0-880B-5C5D2BD494E3}"/>
              </a:ext>
            </a:extLst>
          </p:cNvPr>
          <p:cNvSpPr/>
          <p:nvPr/>
        </p:nvSpPr>
        <p:spPr>
          <a:xfrm>
            <a:off x="6040061" y="1942650"/>
            <a:ext cx="260131" cy="16416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CF40451-BD9C-474D-91C2-49D6FB497F38}"/>
              </a:ext>
            </a:extLst>
          </p:cNvPr>
          <p:cNvSpPr/>
          <p:nvPr/>
        </p:nvSpPr>
        <p:spPr>
          <a:xfrm>
            <a:off x="6936991" y="1717006"/>
            <a:ext cx="317730" cy="266769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B5C2367D-B9CC-437D-A152-D2375BAE64F0}"/>
              </a:ext>
            </a:extLst>
          </p:cNvPr>
          <p:cNvCxnSpPr>
            <a:stCxn id="30" idx="3"/>
            <a:endCxn id="31" idx="1"/>
          </p:cNvCxnSpPr>
          <p:nvPr/>
        </p:nvCxnSpPr>
        <p:spPr>
          <a:xfrm flipV="1">
            <a:off x="6300192" y="1850391"/>
            <a:ext cx="636799" cy="174343"/>
          </a:xfrm>
          <a:prstGeom prst="bentConnector3">
            <a:avLst/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C4D273E-ED43-44F2-9474-7DBD1C03EB90}"/>
              </a:ext>
            </a:extLst>
          </p:cNvPr>
          <p:cNvSpPr/>
          <p:nvPr/>
        </p:nvSpPr>
        <p:spPr>
          <a:xfrm>
            <a:off x="7789762" y="2048961"/>
            <a:ext cx="319595" cy="28284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EF59537A-0E69-433A-8D69-32CCD3955A30}"/>
              </a:ext>
            </a:extLst>
          </p:cNvPr>
          <p:cNvCxnSpPr>
            <a:cxnSpLocks/>
            <a:endCxn id="33" idx="2"/>
          </p:cNvCxnSpPr>
          <p:nvPr/>
        </p:nvCxnSpPr>
        <p:spPr>
          <a:xfrm flipV="1">
            <a:off x="4125800" y="2331807"/>
            <a:ext cx="3823760" cy="869734"/>
          </a:xfrm>
          <a:prstGeom prst="bentConnector2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17116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09" r="9296"/>
          <a:stretch/>
        </p:blipFill>
        <p:spPr>
          <a:xfrm>
            <a:off x="7359157" y="383994"/>
            <a:ext cx="1493670" cy="982016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-1" y="0"/>
            <a:ext cx="5255813" cy="58477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0070C0"/>
                </a:solidFill>
                <a:latin typeface="+mj-ea"/>
                <a:ea typeface="+mj-ea"/>
              </a:rPr>
              <a:t>#6-2 Install MAAS server</a:t>
            </a:r>
            <a:endParaRPr lang="ko-KR" altLang="en-US" sz="3200" dirty="0">
              <a:solidFill>
                <a:srgbClr val="0070C0"/>
              </a:solidFill>
              <a:latin typeface="+mj-ea"/>
              <a:ea typeface="+mj-ea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ED60C6F-C56F-43CF-B531-F96100569E7B}"/>
              </a:ext>
            </a:extLst>
          </p:cNvPr>
          <p:cNvSpPr/>
          <p:nvPr/>
        </p:nvSpPr>
        <p:spPr>
          <a:xfrm>
            <a:off x="800444" y="1329761"/>
            <a:ext cx="7645738" cy="5139869"/>
          </a:xfrm>
          <a:prstGeom prst="rect">
            <a:avLst/>
          </a:prstGeom>
          <a:noFill/>
          <a:ln w="31750">
            <a:noFill/>
          </a:ln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altLang="ko-KR" sz="1600" dirty="0">
                <a:latin typeface="Ebrima" pitchFamily="2" charset="0"/>
                <a:ea typeface="Ebrima" pitchFamily="2" charset="0"/>
                <a:cs typeface="Ebrima" pitchFamily="2" charset="0"/>
              </a:rPr>
              <a:t> From target NUC, go to BIOS, turn on PXE and set network boot priority</a:t>
            </a:r>
          </a:p>
          <a:p>
            <a:pPr>
              <a:buFont typeface="Arial" pitchFamily="34" charset="0"/>
              <a:buChar char="•"/>
            </a:pPr>
            <a:r>
              <a:rPr lang="en-US" altLang="ko-KR" sz="1600" dirty="0">
                <a:latin typeface="Ebrima" pitchFamily="2" charset="0"/>
                <a:ea typeface="Ebrima" pitchFamily="2" charset="0"/>
                <a:cs typeface="Ebrima" pitchFamily="2" charset="0"/>
              </a:rPr>
              <a:t> NUC reboot (to apply BIOS changes)</a:t>
            </a:r>
          </a:p>
          <a:p>
            <a:pPr>
              <a:buFont typeface="Arial" pitchFamily="34" charset="0"/>
              <a:buChar char="•"/>
            </a:pPr>
            <a:r>
              <a:rPr lang="en-US" altLang="ko-KR" sz="1600" dirty="0">
                <a:latin typeface="Ebrima" pitchFamily="2" charset="0"/>
                <a:ea typeface="Ebrima" pitchFamily="2" charset="0"/>
                <a:cs typeface="Ebrima" pitchFamily="2" charset="0"/>
              </a:rPr>
              <a:t> Install MAAS server</a:t>
            </a:r>
          </a:p>
          <a:p>
            <a:pPr marL="0" lvl="1"/>
            <a:r>
              <a:rPr lang="en-US" altLang="ko-KR" sz="1600" dirty="0">
                <a:solidFill>
                  <a:srgbClr val="FF0000"/>
                </a:solidFill>
                <a:latin typeface="Ebrima" pitchFamily="2" charset="0"/>
                <a:ea typeface="Ebrima" pitchFamily="2" charset="0"/>
                <a:cs typeface="Ebrima" pitchFamily="2" charset="0"/>
              </a:rPr>
              <a:t>          </a:t>
            </a:r>
            <a:r>
              <a:rPr lang="en-US" altLang="ko-KR" sz="1600" b="1" dirty="0">
                <a:solidFill>
                  <a:srgbClr val="FF0000"/>
                </a:solidFill>
                <a:latin typeface="맑은 고딕 (본문)"/>
              </a:rPr>
              <a:t>$ </a:t>
            </a:r>
            <a:r>
              <a:rPr lang="en" altLang="ko-KR" sz="1600" b="1" dirty="0">
                <a:solidFill>
                  <a:srgbClr val="FF0000"/>
                </a:solidFill>
                <a:latin typeface="맑은 고딕 (본문)"/>
              </a:rPr>
              <a:t>sudo apt update</a:t>
            </a:r>
          </a:p>
          <a:p>
            <a:pPr marL="0" lvl="1"/>
            <a:r>
              <a:rPr lang="en-US" altLang="ko-KR" sz="1600" dirty="0">
                <a:solidFill>
                  <a:srgbClr val="FF0000"/>
                </a:solidFill>
                <a:latin typeface="Ebrima" pitchFamily="2" charset="0"/>
                <a:ea typeface="Ebrima" pitchFamily="2" charset="0"/>
                <a:cs typeface="Ebrima" pitchFamily="2" charset="0"/>
              </a:rPr>
              <a:t>          </a:t>
            </a:r>
            <a:r>
              <a:rPr lang="en-US" altLang="ko-KR" sz="1600" b="1" dirty="0">
                <a:solidFill>
                  <a:srgbClr val="FF0000"/>
                </a:solidFill>
                <a:latin typeface="맑은 고딕 (본문)"/>
              </a:rPr>
              <a:t>$ </a:t>
            </a:r>
            <a:r>
              <a:rPr lang="en" altLang="ko-KR" sz="1600" b="1" dirty="0">
                <a:solidFill>
                  <a:srgbClr val="FF0000"/>
                </a:solidFill>
                <a:latin typeface="맑은 고딕 (본문)"/>
              </a:rPr>
              <a:t>sudo apt install </a:t>
            </a:r>
            <a:r>
              <a:rPr lang="en" altLang="ko-KR" sz="1600" b="1" dirty="0" err="1">
                <a:solidFill>
                  <a:srgbClr val="FF0000"/>
                </a:solidFill>
                <a:latin typeface="맑은 고딕 (본문)"/>
              </a:rPr>
              <a:t>maas</a:t>
            </a:r>
            <a:endParaRPr lang="en-US" altLang="ko-KR" sz="1600" b="1" dirty="0">
              <a:solidFill>
                <a:srgbClr val="FF0000"/>
              </a:solidFill>
              <a:latin typeface="맑은 고딕 (본문)"/>
            </a:endParaRPr>
          </a:p>
          <a:p>
            <a:pPr marL="0" lvl="1"/>
            <a:endParaRPr lang="en" altLang="ko-KR" sz="1600" b="1" dirty="0">
              <a:solidFill>
                <a:srgbClr val="FF0000"/>
              </a:solidFill>
              <a:latin typeface="맑은 고딕 (본문)"/>
            </a:endParaRPr>
          </a:p>
          <a:p>
            <a:pPr>
              <a:buFont typeface="Arial" pitchFamily="34" charset="0"/>
              <a:buChar char="•"/>
            </a:pPr>
            <a:r>
              <a:rPr lang="en-US" altLang="ko-KR" sz="1600" dirty="0">
                <a:latin typeface="Ebrima" pitchFamily="2" charset="0"/>
                <a:ea typeface="Ebrima" pitchFamily="2" charset="0"/>
                <a:cs typeface="Ebrima" pitchFamily="2" charset="0"/>
              </a:rPr>
              <a:t> Initiate MAAS server</a:t>
            </a:r>
          </a:p>
          <a:p>
            <a:r>
              <a:rPr lang="en-US" altLang="ko-KR" sz="1600" dirty="0">
                <a:solidFill>
                  <a:srgbClr val="FF0000"/>
                </a:solidFill>
                <a:latin typeface="Ebrima" pitchFamily="2" charset="0"/>
                <a:ea typeface="Ebrima" pitchFamily="2" charset="0"/>
                <a:cs typeface="Ebrima" pitchFamily="2" charset="0"/>
              </a:rPr>
              <a:t>          </a:t>
            </a:r>
            <a:r>
              <a:rPr lang="en-US" altLang="ko-KR" sz="1600" b="1" dirty="0">
                <a:solidFill>
                  <a:srgbClr val="FF0000"/>
                </a:solidFill>
                <a:latin typeface="맑은 고딕 (본문)"/>
              </a:rPr>
              <a:t>$ </a:t>
            </a:r>
            <a:r>
              <a:rPr lang="en-US" altLang="ko-KR" sz="1600" b="1" dirty="0" err="1">
                <a:solidFill>
                  <a:srgbClr val="FF0000"/>
                </a:solidFill>
                <a:latin typeface="맑은 고딕 (본문)"/>
              </a:rPr>
              <a:t>sudo</a:t>
            </a:r>
            <a:r>
              <a:rPr lang="en-US" altLang="ko-KR" sz="1600" b="1" dirty="0">
                <a:solidFill>
                  <a:srgbClr val="FF0000"/>
                </a:solidFill>
                <a:latin typeface="맑은 고딕 (본문)"/>
              </a:rPr>
              <a:t> </a:t>
            </a:r>
            <a:r>
              <a:rPr lang="en-US" altLang="ko-KR" sz="1600" b="1" dirty="0" err="1">
                <a:solidFill>
                  <a:srgbClr val="FF0000"/>
                </a:solidFill>
                <a:latin typeface="맑은 고딕 (본문)"/>
              </a:rPr>
              <a:t>maas</a:t>
            </a:r>
            <a:r>
              <a:rPr lang="en-US" altLang="ko-KR" sz="1600" b="1" dirty="0">
                <a:solidFill>
                  <a:srgbClr val="FF0000"/>
                </a:solidFill>
                <a:latin typeface="맑은 고딕 (본문)"/>
              </a:rPr>
              <a:t> </a:t>
            </a:r>
            <a:r>
              <a:rPr lang="en-US" altLang="ko-KR" sz="1600" b="1" dirty="0" err="1">
                <a:solidFill>
                  <a:srgbClr val="FF0000"/>
                </a:solidFill>
                <a:latin typeface="맑은 고딕 (본문)"/>
              </a:rPr>
              <a:t>init</a:t>
            </a:r>
            <a:endParaRPr lang="en-US" altLang="ko-KR" sz="1600" b="1" dirty="0">
              <a:solidFill>
                <a:srgbClr val="FF0000"/>
              </a:solidFill>
              <a:latin typeface="맑은 고딕 (본문)"/>
            </a:endParaRPr>
          </a:p>
          <a:p>
            <a:endParaRPr lang="en-US" altLang="ko-KR" sz="1600" b="1" dirty="0">
              <a:solidFill>
                <a:srgbClr val="FF0000"/>
              </a:solidFill>
              <a:latin typeface="맑은 고딕 (본문)"/>
            </a:endParaRPr>
          </a:p>
          <a:p>
            <a:pPr>
              <a:buFont typeface="Arial" pitchFamily="34" charset="0"/>
              <a:buChar char="•"/>
            </a:pPr>
            <a:r>
              <a:rPr lang="en-US" altLang="ko-KR" sz="1600" dirty="0">
                <a:latin typeface="Ebrima" pitchFamily="2" charset="0"/>
                <a:ea typeface="Ebrima" pitchFamily="2" charset="0"/>
                <a:cs typeface="Ebrima" pitchFamily="2" charset="0"/>
              </a:rPr>
              <a:t> Login to the MAAS UI at: </a:t>
            </a:r>
          </a:p>
          <a:p>
            <a:r>
              <a:rPr lang="en-US" altLang="ko-KR" sz="1600" dirty="0">
                <a:latin typeface="Ebrima" pitchFamily="2" charset="0"/>
                <a:ea typeface="Ebrima" pitchFamily="2" charset="0"/>
                <a:cs typeface="Ebrima" pitchFamily="2" charset="0"/>
              </a:rPr>
              <a:t>          http://&lt;your.maas.ip&gt;:5240/MAAS</a:t>
            </a:r>
          </a:p>
          <a:p>
            <a:pPr>
              <a:buFont typeface="Arial" pitchFamily="34" charset="0"/>
              <a:buChar char="•"/>
            </a:pPr>
            <a:r>
              <a:rPr lang="en-US" altLang="ko-KR" sz="1600" dirty="0">
                <a:latin typeface="Ebrima" pitchFamily="2" charset="0"/>
                <a:ea typeface="Ebrima" pitchFamily="2" charset="0"/>
                <a:cs typeface="Ebrima" pitchFamily="2" charset="0"/>
              </a:rPr>
              <a:t> From the MAAS UI, you need to make user configurations</a:t>
            </a:r>
          </a:p>
          <a:p>
            <a:pPr marL="285750" indent="-285750">
              <a:buFontTx/>
              <a:buChar char="-"/>
            </a:pP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  <a:latin typeface="Ebrima" pitchFamily="2" charset="0"/>
                <a:ea typeface="Ebrima" pitchFamily="2" charset="0"/>
                <a:cs typeface="Ebrima" pitchFamily="2" charset="0"/>
              </a:rPr>
              <a:t>*Region </a:t>
            </a:r>
            <a:r>
              <a:rPr lang="en-US" altLang="ko-KR" sz="1600" dirty="0">
                <a:latin typeface="Ebrima" pitchFamily="2" charset="0"/>
                <a:ea typeface="Ebrima" pitchFamily="2" charset="0"/>
                <a:cs typeface="Ebrima" pitchFamily="2" charset="0"/>
              </a:rPr>
              <a:t>name</a:t>
            </a:r>
          </a:p>
          <a:p>
            <a:pPr marL="285750" indent="-285750">
              <a:buFontTx/>
              <a:buChar char="-"/>
            </a:pPr>
            <a:r>
              <a:rPr lang="en-US" altLang="ko-KR" sz="1600" dirty="0">
                <a:latin typeface="Ebrima" pitchFamily="2" charset="0"/>
                <a:ea typeface="Ebrima" pitchFamily="2" charset="0"/>
                <a:cs typeface="Ebrima" pitchFamily="2" charset="0"/>
              </a:rPr>
              <a:t>Ubuntu images</a:t>
            </a:r>
          </a:p>
          <a:p>
            <a:pPr marL="285750" indent="-285750">
              <a:buFontTx/>
              <a:buChar char="-"/>
            </a:pPr>
            <a:endParaRPr lang="en-US" altLang="ko-KR" sz="1600" dirty="0">
              <a:latin typeface="Ebrima" pitchFamily="2" charset="0"/>
              <a:ea typeface="Ebrima" pitchFamily="2" charset="0"/>
              <a:cs typeface="Ebrima" pitchFamily="2" charset="0"/>
            </a:endParaRPr>
          </a:p>
          <a:p>
            <a:pPr>
              <a:buFont typeface="Arial" pitchFamily="34" charset="0"/>
              <a:buChar char="•"/>
            </a:pPr>
            <a:r>
              <a:rPr lang="en-US" altLang="ko-KR" sz="1600" dirty="0">
                <a:latin typeface="Ebrima" pitchFamily="2" charset="0"/>
                <a:ea typeface="Ebrima" pitchFamily="2" charset="0"/>
                <a:cs typeface="Ebrima" pitchFamily="2" charset="0"/>
              </a:rPr>
              <a:t> Turn on DHCP</a:t>
            </a:r>
          </a:p>
          <a:p>
            <a:pPr marL="285750" indent="-285750">
              <a:buFontTx/>
              <a:buChar char="-"/>
            </a:pPr>
            <a:r>
              <a:rPr lang="en-US" altLang="ko-KR" sz="1600" dirty="0">
                <a:latin typeface="Ebrima" pitchFamily="2" charset="0"/>
                <a:ea typeface="Ebrima" pitchFamily="2" charset="0"/>
                <a:cs typeface="Ebrima" pitchFamily="2" charset="0"/>
              </a:rPr>
              <a:t>Go to the “Subnets” tab, select the VLAN for which you want to enable DHCP</a:t>
            </a:r>
          </a:p>
          <a:p>
            <a:pPr marL="285750" indent="-285750">
              <a:buFontTx/>
              <a:buChar char="-"/>
            </a:pPr>
            <a:r>
              <a:rPr lang="en-US" altLang="ko-KR" sz="1600" dirty="0">
                <a:latin typeface="Ebrima" pitchFamily="2" charset="0"/>
                <a:ea typeface="Ebrima" pitchFamily="2" charset="0"/>
                <a:cs typeface="Ebrima" pitchFamily="2" charset="0"/>
              </a:rPr>
              <a:t>From the “Take action” button select “Provide DHCP”</a:t>
            </a:r>
          </a:p>
          <a:p>
            <a:pPr marL="285750" indent="-285750">
              <a:buFontTx/>
              <a:buChar char="-"/>
            </a:pPr>
            <a:endParaRPr lang="en-US" altLang="ko-KR" sz="1600" dirty="0">
              <a:latin typeface="Ebrima" pitchFamily="2" charset="0"/>
              <a:ea typeface="Ebrima" pitchFamily="2" charset="0"/>
              <a:cs typeface="Ebrima" pitchFamily="2" charset="0"/>
            </a:endParaRPr>
          </a:p>
          <a:p>
            <a:pPr lvl="1" algn="r"/>
            <a:endParaRPr lang="en-US" altLang="ko-KR" sz="1200" dirty="0">
              <a:solidFill>
                <a:schemeClr val="bg2">
                  <a:lumMod val="50000"/>
                </a:schemeClr>
              </a:solidFill>
              <a:latin typeface="맑은 고딕 (본문)"/>
            </a:endParaRPr>
          </a:p>
          <a:p>
            <a:pPr lvl="1" algn="r"/>
            <a:r>
              <a:rPr lang="en-US" altLang="ko-KR" sz="1200" dirty="0">
                <a:solidFill>
                  <a:schemeClr val="bg2">
                    <a:lumMod val="50000"/>
                  </a:schemeClr>
                </a:solidFill>
                <a:latin typeface="맑은 고딕 (본문)"/>
              </a:rPr>
              <a:t>*region : Organizational unit. Contains all information about all machines running</a:t>
            </a:r>
            <a:endParaRPr lang="ko-KR" altLang="en-US" sz="1200" dirty="0">
              <a:solidFill>
                <a:schemeClr val="bg2">
                  <a:lumMod val="50000"/>
                </a:schemeClr>
              </a:solidFill>
              <a:latin typeface="맑은 고딕 (본문)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09F577D0-A15B-4DD8-AEFA-F7021FEACA2A}"/>
              </a:ext>
            </a:extLst>
          </p:cNvPr>
          <p:cNvGrpSpPr/>
          <p:nvPr/>
        </p:nvGrpSpPr>
        <p:grpSpPr>
          <a:xfrm>
            <a:off x="697540" y="1285860"/>
            <a:ext cx="7805097" cy="5169756"/>
            <a:chOff x="624555" y="1513030"/>
            <a:chExt cx="7805097" cy="4062913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2616744A-1000-4FED-8772-B03F70DC81B4}"/>
                </a:ext>
              </a:extLst>
            </p:cNvPr>
            <p:cNvSpPr/>
            <p:nvPr/>
          </p:nvSpPr>
          <p:spPr>
            <a:xfrm>
              <a:off x="664319" y="1547532"/>
              <a:ext cx="7708878" cy="3966026"/>
            </a:xfrm>
            <a:prstGeom prst="rect">
              <a:avLst/>
            </a:prstGeom>
            <a:noFill/>
            <a:ln w="12700">
              <a:solidFill>
                <a:srgbClr val="FFA34D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1E03B34F-19B0-4C60-9DBC-58A5CC19F80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555" y="1513030"/>
              <a:ext cx="102904" cy="104298"/>
            </a:xfrm>
            <a:prstGeom prst="ellipse">
              <a:avLst/>
            </a:prstGeom>
            <a:solidFill>
              <a:srgbClr val="FFA3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134AE568-7164-4991-B00D-AD426BFFF14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26748" y="5471645"/>
              <a:ext cx="102904" cy="104298"/>
            </a:xfrm>
            <a:prstGeom prst="ellipse">
              <a:avLst/>
            </a:prstGeom>
            <a:solidFill>
              <a:srgbClr val="FFA3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7" name="Picture 2" descr="http://publicdomainvectors.org/photos/Anonymous_Keyboard_1_ic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0753" y="902472"/>
            <a:ext cx="1079726" cy="107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72503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제목 1"/>
          <p:cNvSpPr txBox="1">
            <a:spLocks/>
          </p:cNvSpPr>
          <p:nvPr/>
        </p:nvSpPr>
        <p:spPr>
          <a:xfrm>
            <a:off x="7461" y="8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solidFill>
                  <a:srgbClr val="0070C0"/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 err="1">
                <a:ea typeface="Ebrima" pitchFamily="2" charset="0"/>
              </a:rPr>
              <a:t>SmartX</a:t>
            </a:r>
            <a:r>
              <a:rPr lang="en-US" altLang="ko-KR" dirty="0">
                <a:ea typeface="Ebrima" pitchFamily="2" charset="0"/>
              </a:rPr>
              <a:t> Labs #1~#3: Relationship</a:t>
            </a:r>
            <a:endParaRPr lang="ko-KR" altLang="en-US" dirty="0"/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5D6D5054-160B-4002-8420-2F976963208F}"/>
              </a:ext>
            </a:extLst>
          </p:cNvPr>
          <p:cNvGrpSpPr/>
          <p:nvPr/>
        </p:nvGrpSpPr>
        <p:grpSpPr>
          <a:xfrm>
            <a:off x="1691680" y="980728"/>
            <a:ext cx="6047322" cy="5519276"/>
            <a:chOff x="1337782" y="749737"/>
            <a:chExt cx="6718262" cy="6131632"/>
          </a:xfrm>
        </p:grpSpPr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D802DDCA-2187-4483-9145-59818942D2E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48243" y="778278"/>
              <a:ext cx="3422278" cy="2339397"/>
            </a:xfrm>
            <a:prstGeom prst="rect">
              <a:avLst/>
            </a:prstGeom>
          </p:spPr>
        </p:pic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E29DE7BB-1755-4899-90F9-10030EDB469B}"/>
                </a:ext>
              </a:extLst>
            </p:cNvPr>
            <p:cNvGrpSpPr/>
            <p:nvPr/>
          </p:nvGrpSpPr>
          <p:grpSpPr>
            <a:xfrm>
              <a:off x="1337782" y="749737"/>
              <a:ext cx="6718262" cy="6131632"/>
              <a:chOff x="556468" y="749737"/>
              <a:chExt cx="6718262" cy="6131632"/>
            </a:xfrm>
          </p:grpSpPr>
          <p:pic>
            <p:nvPicPr>
              <p:cNvPr id="47" name="Picture 212">
                <a:extLst>
                  <a:ext uri="{FF2B5EF4-FFF2-40B4-BE49-F238E27FC236}">
                    <a16:creationId xmlns:a16="http://schemas.microsoft.com/office/drawing/2014/main" id="{A7C641D5-F901-495B-9B9E-153F700652E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duotone>
                  <a:srgbClr val="E7E6E6">
                    <a:shade val="45000"/>
                    <a:satMod val="135000"/>
                  </a:srgbClr>
                  <a:prstClr val="white"/>
                </a:duotone>
              </a:blip>
              <a:srcRect l="20868" r="20868"/>
              <a:stretch/>
            </p:blipFill>
            <p:spPr>
              <a:xfrm>
                <a:off x="1382896" y="749737"/>
                <a:ext cx="929762" cy="2394930"/>
              </a:xfrm>
              <a:prstGeom prst="rect">
                <a:avLst/>
              </a:prstGeom>
            </p:spPr>
          </p:pic>
          <p:pic>
            <p:nvPicPr>
              <p:cNvPr id="48" name="Picture 2" descr="http://beta3.finance.si/pics/cache_no/notebook.1411555873.png">
                <a:extLst>
                  <a:ext uri="{FF2B5EF4-FFF2-40B4-BE49-F238E27FC236}">
                    <a16:creationId xmlns:a16="http://schemas.microsoft.com/office/drawing/2014/main" id="{7BF09148-F10E-4411-ADE3-02741B2600A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9658" y="2341459"/>
                <a:ext cx="1272330" cy="102782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9" name="타원 48">
                <a:extLst>
                  <a:ext uri="{FF2B5EF4-FFF2-40B4-BE49-F238E27FC236}">
                    <a16:creationId xmlns:a16="http://schemas.microsoft.com/office/drawing/2014/main" id="{C42892C8-CBBB-432D-B002-C590E7D10B75}"/>
                  </a:ext>
                </a:extLst>
              </p:cNvPr>
              <p:cNvSpPr/>
              <p:nvPr/>
            </p:nvSpPr>
            <p:spPr>
              <a:xfrm>
                <a:off x="5301460" y="3060932"/>
                <a:ext cx="187242" cy="187243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rebuchet MS" panose="020B0603020202020204"/>
                  <a:ea typeface="HY그래픽M" panose="02030600000101010101" pitchFamily="18" charset="-127"/>
                  <a:cs typeface="+mn-cs"/>
                </a:endParaRPr>
              </a:p>
            </p:txBody>
          </p:sp>
          <p:pic>
            <p:nvPicPr>
              <p:cNvPr id="54" name="그림 53">
                <a:extLst>
                  <a:ext uri="{FF2B5EF4-FFF2-40B4-BE49-F238E27FC236}">
                    <a16:creationId xmlns:a16="http://schemas.microsoft.com/office/drawing/2014/main" id="{1C6F32AC-EC3D-4DCD-ADE0-56215AB63FB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809" r="9296"/>
              <a:stretch/>
            </p:blipFill>
            <p:spPr>
              <a:xfrm>
                <a:off x="1468646" y="4078972"/>
                <a:ext cx="1493670" cy="982016"/>
              </a:xfrm>
              <a:prstGeom prst="rect">
                <a:avLst/>
              </a:prstGeom>
            </p:spPr>
          </p:pic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C4DA37A8-2BA8-46D0-9E31-A2501239A45B}"/>
                  </a:ext>
                </a:extLst>
              </p:cNvPr>
              <p:cNvSpPr/>
              <p:nvPr/>
            </p:nvSpPr>
            <p:spPr>
              <a:xfrm flipV="1">
                <a:off x="556468" y="5292065"/>
                <a:ext cx="5525898" cy="45719"/>
              </a:xfrm>
              <a:prstGeom prst="rect">
                <a:avLst/>
              </a:prstGeom>
              <a:solidFill>
                <a:srgbClr val="5B9BD5"/>
              </a:solidFill>
              <a:ln w="12700" cap="flat" cmpd="sng" algn="ctr">
                <a:solidFill>
                  <a:srgbClr val="5B9BD5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rebuchet MS" panose="020B0603020202020204"/>
                  <a:ea typeface="HY그래픽M" panose="02030600000101010101" pitchFamily="18" charset="-127"/>
                  <a:cs typeface="+mn-cs"/>
                </a:endParaRP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ECB7779C-3204-41C6-9CBA-49F6977A85F9}"/>
                  </a:ext>
                </a:extLst>
              </p:cNvPr>
              <p:cNvSpPr txBox="1"/>
              <p:nvPr/>
            </p:nvSpPr>
            <p:spPr>
              <a:xfrm>
                <a:off x="1652933" y="1728125"/>
                <a:ext cx="238863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rebuchet MS" panose="020B0603020202020204"/>
                    <a:ea typeface="HY그래픽M" panose="02030600000101010101" pitchFamily="18" charset="-127"/>
                    <a:cs typeface="+mn-cs"/>
                  </a:rPr>
                  <a:t>Tower Lab</a:t>
                </a: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9EF71DBC-3FD2-4DF1-8F5B-634A55B5C3ED}"/>
                  </a:ext>
                </a:extLst>
              </p:cNvPr>
              <p:cNvSpPr txBox="1"/>
              <p:nvPr/>
            </p:nvSpPr>
            <p:spPr>
              <a:xfrm>
                <a:off x="1021161" y="3658284"/>
                <a:ext cx="238863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rebuchet MS" panose="020B0603020202020204"/>
                    <a:ea typeface="HY그래픽M" panose="02030600000101010101" pitchFamily="18" charset="-127"/>
                    <a:cs typeface="+mn-cs"/>
                  </a:rPr>
                  <a:t>Box Lab</a:t>
                </a: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91DF61FE-3FCB-47C9-9629-B572A3A03036}"/>
                  </a:ext>
                </a:extLst>
              </p:cNvPr>
              <p:cNvSpPr txBox="1"/>
              <p:nvPr/>
            </p:nvSpPr>
            <p:spPr>
              <a:xfrm>
                <a:off x="1021161" y="5451075"/>
                <a:ext cx="238863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rebuchet MS" panose="020B0603020202020204"/>
                    <a:ea typeface="HY그래픽M" panose="02030600000101010101" pitchFamily="18" charset="-127"/>
                    <a:cs typeface="+mn-cs"/>
                  </a:rPr>
                  <a:t>Inter-Connect Lab</a:t>
                </a:r>
              </a:p>
            </p:txBody>
          </p:sp>
          <p:sp>
            <p:nvSpPr>
              <p:cNvPr id="62" name="모서리가 둥근 직사각형 130">
                <a:extLst>
                  <a:ext uri="{FF2B5EF4-FFF2-40B4-BE49-F238E27FC236}">
                    <a16:creationId xmlns:a16="http://schemas.microsoft.com/office/drawing/2014/main" id="{A93E2125-AECB-489C-8234-259A5CC688FB}"/>
                  </a:ext>
                </a:extLst>
              </p:cNvPr>
              <p:cNvSpPr/>
              <p:nvPr/>
            </p:nvSpPr>
            <p:spPr>
              <a:xfrm>
                <a:off x="4763834" y="5034375"/>
                <a:ext cx="372120" cy="167601"/>
              </a:xfrm>
              <a:prstGeom prst="roundRect">
                <a:avLst/>
              </a:prstGeom>
              <a:solidFill>
                <a:srgbClr val="00B0F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Trebuchet MS" panose="020B0603020202020204"/>
                    <a:ea typeface="HY그래픽M" panose="02030600000101010101" pitchFamily="18" charset="-127"/>
                    <a:cs typeface="+mn-cs"/>
                  </a:rPr>
                  <a:t>em1</a:t>
                </a:r>
                <a:endParaRPr kumimoji="0" lang="ko-KR" altLang="en-US" sz="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rebuchet MS" panose="020B0603020202020204"/>
                  <a:ea typeface="HY그래픽M" panose="02030600000101010101" pitchFamily="18" charset="-127"/>
                  <a:cs typeface="+mn-cs"/>
                </a:endParaRPr>
              </a:p>
            </p:txBody>
          </p:sp>
          <p:sp>
            <p:nvSpPr>
              <p:cNvPr id="63" name="모서리가 둥근 직사각형 131">
                <a:extLst>
                  <a:ext uri="{FF2B5EF4-FFF2-40B4-BE49-F238E27FC236}">
                    <a16:creationId xmlns:a16="http://schemas.microsoft.com/office/drawing/2014/main" id="{FF867FE7-EE73-49D9-91F9-ADE7C604C781}"/>
                  </a:ext>
                </a:extLst>
              </p:cNvPr>
              <p:cNvSpPr/>
              <p:nvPr/>
            </p:nvSpPr>
            <p:spPr>
              <a:xfrm>
                <a:off x="4761110" y="4551192"/>
                <a:ext cx="372120" cy="167601"/>
              </a:xfrm>
              <a:prstGeom prst="roundRect">
                <a:avLst/>
              </a:prstGeom>
              <a:solidFill>
                <a:srgbClr val="00B0F0"/>
              </a:solidFill>
              <a:ln w="12700" cap="sq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Trebuchet MS" panose="020B0603020202020204"/>
                    <a:ea typeface="HY그래픽M" panose="02030600000101010101" pitchFamily="18" charset="-127"/>
                    <a:cs typeface="+mn-cs"/>
                  </a:rPr>
                  <a:t>br0</a:t>
                </a:r>
                <a:endParaRPr kumimoji="0" lang="ko-KR" altLang="en-US" sz="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rebuchet MS" panose="020B0603020202020204"/>
                  <a:ea typeface="HY그래픽M" panose="02030600000101010101" pitchFamily="18" charset="-127"/>
                  <a:cs typeface="+mn-cs"/>
                </a:endParaRPr>
              </a:p>
            </p:txBody>
          </p:sp>
          <p:grpSp>
            <p:nvGrpSpPr>
              <p:cNvPr id="64" name="그룹 38">
                <a:extLst>
                  <a:ext uri="{FF2B5EF4-FFF2-40B4-BE49-F238E27FC236}">
                    <a16:creationId xmlns:a16="http://schemas.microsoft.com/office/drawing/2014/main" id="{5DAB3586-1465-4EDD-BE8E-38A6B80F8CD0}"/>
                  </a:ext>
                </a:extLst>
              </p:cNvPr>
              <p:cNvGrpSpPr/>
              <p:nvPr/>
            </p:nvGrpSpPr>
            <p:grpSpPr>
              <a:xfrm>
                <a:off x="3673679" y="3545157"/>
                <a:ext cx="438649" cy="312619"/>
                <a:chOff x="1618390" y="1838347"/>
                <a:chExt cx="1018300" cy="725729"/>
              </a:xfrm>
            </p:grpSpPr>
            <p:pic>
              <p:nvPicPr>
                <p:cNvPr id="107" name="그림 39">
                  <a:extLst>
                    <a:ext uri="{FF2B5EF4-FFF2-40B4-BE49-F238E27FC236}">
                      <a16:creationId xmlns:a16="http://schemas.microsoft.com/office/drawing/2014/main" id="{4BEEA75A-C4C6-4CEE-88E2-51435293578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18390" y="1838347"/>
                  <a:ext cx="998077" cy="316037"/>
                </a:xfrm>
                <a:prstGeom prst="rect">
                  <a:avLst/>
                </a:prstGeom>
              </p:spPr>
            </p:pic>
            <p:sp>
              <p:nvSpPr>
                <p:cNvPr id="108" name="모서리가 둥근 직사각형 40">
                  <a:extLst>
                    <a:ext uri="{FF2B5EF4-FFF2-40B4-BE49-F238E27FC236}">
                      <a16:creationId xmlns:a16="http://schemas.microsoft.com/office/drawing/2014/main" id="{B564B8A6-DD64-4EF1-BDA6-7BF81B1527F0}"/>
                    </a:ext>
                  </a:extLst>
                </p:cNvPr>
                <p:cNvSpPr/>
                <p:nvPr/>
              </p:nvSpPr>
              <p:spPr>
                <a:xfrm>
                  <a:off x="1722290" y="2176281"/>
                  <a:ext cx="914400" cy="387795"/>
                </a:xfrm>
                <a:prstGeom prst="roundRect">
                  <a:avLst/>
                </a:prstGeom>
                <a:solidFill>
                  <a:srgbClr val="FFC0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Trebuchet MS" panose="020B0603020202020204"/>
                      <a:ea typeface="HY그래픽M" panose="02030600000101010101" pitchFamily="18" charset="-127"/>
                      <a:cs typeface="+mn-cs"/>
                    </a:rPr>
                    <a:t>VM</a:t>
                  </a:r>
                  <a:endParaRPr kumimoji="0" lang="ko-KR" altLang="en-US" sz="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Trebuchet MS" panose="020B0603020202020204"/>
                    <a:ea typeface="HY그래픽M" panose="02030600000101010101" pitchFamily="18" charset="-127"/>
                    <a:cs typeface="+mn-cs"/>
                  </a:endParaRPr>
                </a:p>
              </p:txBody>
            </p:sp>
          </p:grpSp>
          <p:cxnSp>
            <p:nvCxnSpPr>
              <p:cNvPr id="65" name="직선 연결선 64">
                <a:extLst>
                  <a:ext uri="{FF2B5EF4-FFF2-40B4-BE49-F238E27FC236}">
                    <a16:creationId xmlns:a16="http://schemas.microsoft.com/office/drawing/2014/main" id="{69003A75-9D20-4C99-8188-34E9CCE6144E}"/>
                  </a:ext>
                </a:extLst>
              </p:cNvPr>
              <p:cNvCxnSpPr>
                <a:endCxn id="63" idx="2"/>
              </p:cNvCxnSpPr>
              <p:nvPr/>
            </p:nvCxnSpPr>
            <p:spPr>
              <a:xfrm flipV="1">
                <a:off x="4944221" y="4718793"/>
                <a:ext cx="2948" cy="315582"/>
              </a:xfrm>
              <a:prstGeom prst="line">
                <a:avLst/>
              </a:prstGeom>
              <a:noFill/>
              <a:ln w="22225" cap="sq" cmpd="sng" algn="ctr">
                <a:solidFill>
                  <a:srgbClr val="44546A">
                    <a:lumMod val="75000"/>
                  </a:srgbClr>
                </a:solidFill>
                <a:prstDash val="solid"/>
                <a:miter lim="800000"/>
                <a:headEnd type="arrow" w="sm" len="med"/>
                <a:tailEnd type="arrow" w="sm" len="med"/>
              </a:ln>
              <a:effectLst/>
            </p:spPr>
          </p:cxnSp>
          <p:cxnSp>
            <p:nvCxnSpPr>
              <p:cNvPr id="67" name="꺾인 연결선 42">
                <a:extLst>
                  <a:ext uri="{FF2B5EF4-FFF2-40B4-BE49-F238E27FC236}">
                    <a16:creationId xmlns:a16="http://schemas.microsoft.com/office/drawing/2014/main" id="{30730272-1E0E-4F6A-B625-0D4DBBEC99B3}"/>
                  </a:ext>
                </a:extLst>
              </p:cNvPr>
              <p:cNvCxnSpPr>
                <a:stCxn id="63" idx="1"/>
                <a:endCxn id="70" idx="2"/>
              </p:cNvCxnSpPr>
              <p:nvPr/>
            </p:nvCxnSpPr>
            <p:spPr>
              <a:xfrm rot="10800000">
                <a:off x="3919282" y="4215566"/>
                <a:ext cx="841828" cy="419427"/>
              </a:xfrm>
              <a:prstGeom prst="bentConnector2">
                <a:avLst/>
              </a:prstGeom>
              <a:noFill/>
              <a:ln w="31750" cap="flat" cmpd="sng" algn="ctr">
                <a:solidFill>
                  <a:srgbClr val="44546A">
                    <a:lumMod val="75000"/>
                  </a:srgbClr>
                </a:solidFill>
                <a:prstDash val="solid"/>
                <a:miter lim="800000"/>
                <a:headEnd type="arrow"/>
                <a:tailEnd type="arrow"/>
              </a:ln>
              <a:effectLst/>
            </p:spPr>
          </p:cxnSp>
          <p:cxnSp>
            <p:nvCxnSpPr>
              <p:cNvPr id="68" name="꺾인 연결선 135">
                <a:extLst>
                  <a:ext uri="{FF2B5EF4-FFF2-40B4-BE49-F238E27FC236}">
                    <a16:creationId xmlns:a16="http://schemas.microsoft.com/office/drawing/2014/main" id="{4D1424C7-DB12-4834-A207-169EFBD26CC7}"/>
                  </a:ext>
                </a:extLst>
              </p:cNvPr>
              <p:cNvCxnSpPr>
                <a:stCxn id="63" idx="3"/>
                <a:endCxn id="79" idx="1"/>
              </p:cNvCxnSpPr>
              <p:nvPr/>
            </p:nvCxnSpPr>
            <p:spPr>
              <a:xfrm flipV="1">
                <a:off x="5133230" y="4201082"/>
                <a:ext cx="750308" cy="433911"/>
              </a:xfrm>
              <a:prstGeom prst="bentConnector3">
                <a:avLst>
                  <a:gd name="adj1" fmla="val 50000"/>
                </a:avLst>
              </a:prstGeom>
              <a:noFill/>
              <a:ln w="31750" cap="flat" cmpd="sng" algn="ctr">
                <a:solidFill>
                  <a:srgbClr val="44546A">
                    <a:lumMod val="75000"/>
                  </a:srgbClr>
                </a:solidFill>
                <a:prstDash val="solid"/>
                <a:miter lim="800000"/>
                <a:headEnd type="arrow"/>
                <a:tailEnd type="arrow"/>
              </a:ln>
              <a:effectLst/>
            </p:spPr>
          </p:cxnSp>
          <p:pic>
            <p:nvPicPr>
              <p:cNvPr id="69" name="그림 68">
                <a:extLst>
                  <a:ext uri="{FF2B5EF4-FFF2-40B4-BE49-F238E27FC236}">
                    <a16:creationId xmlns:a16="http://schemas.microsoft.com/office/drawing/2014/main" id="{74E0299B-B57E-458A-BEAE-DE6A732BCB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92618" y="4699949"/>
                <a:ext cx="485981" cy="315572"/>
              </a:xfrm>
              <a:prstGeom prst="rect">
                <a:avLst/>
              </a:prstGeom>
            </p:spPr>
          </p:pic>
          <p:sp>
            <p:nvSpPr>
              <p:cNvPr id="70" name="모서리가 둥근 직사각형 137">
                <a:extLst>
                  <a:ext uri="{FF2B5EF4-FFF2-40B4-BE49-F238E27FC236}">
                    <a16:creationId xmlns:a16="http://schemas.microsoft.com/office/drawing/2014/main" id="{8BE1AB6A-EFA1-48F6-B320-2748450B3C44}"/>
                  </a:ext>
                </a:extLst>
              </p:cNvPr>
              <p:cNvSpPr/>
              <p:nvPr/>
            </p:nvSpPr>
            <p:spPr>
              <a:xfrm>
                <a:off x="3796993" y="4045870"/>
                <a:ext cx="244577" cy="169695"/>
              </a:xfrm>
              <a:prstGeom prst="roundRect">
                <a:avLst/>
              </a:prstGeom>
              <a:solidFill>
                <a:sysClr val="windowText" lastClr="000000">
                  <a:lumMod val="75000"/>
                  <a:lumOff val="25000"/>
                </a:sys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Trebuchet MS" panose="020B0603020202020204"/>
                    <a:ea typeface="HY그래픽M" panose="02030600000101010101" pitchFamily="18" charset="-127"/>
                    <a:cs typeface="+mn-cs"/>
                  </a:rPr>
                  <a:t>Tap1</a:t>
                </a:r>
                <a:endParaRPr kumimoji="0" lang="ko-KR" altLang="en-US" sz="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rebuchet MS" panose="020B0603020202020204"/>
                  <a:ea typeface="HY그래픽M" panose="02030600000101010101" pitchFamily="18" charset="-127"/>
                  <a:cs typeface="+mn-cs"/>
                </a:endParaRPr>
              </a:p>
            </p:txBody>
          </p:sp>
          <p:cxnSp>
            <p:nvCxnSpPr>
              <p:cNvPr id="71" name="직선 화살표 연결선 70">
                <a:extLst>
                  <a:ext uri="{FF2B5EF4-FFF2-40B4-BE49-F238E27FC236}">
                    <a16:creationId xmlns:a16="http://schemas.microsoft.com/office/drawing/2014/main" id="{0219D175-5213-48E6-86C7-EBD6F972111C}"/>
                  </a:ext>
                </a:extLst>
              </p:cNvPr>
              <p:cNvCxnSpPr>
                <a:stCxn id="70" idx="0"/>
              </p:cNvCxnSpPr>
              <p:nvPr/>
            </p:nvCxnSpPr>
            <p:spPr>
              <a:xfrm flipH="1" flipV="1">
                <a:off x="3915382" y="3857776"/>
                <a:ext cx="3900" cy="188094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44546A">
                    <a:lumMod val="75000"/>
                  </a:srgbClr>
                </a:solidFill>
                <a:prstDash val="solid"/>
                <a:miter lim="800000"/>
                <a:headEnd type="triangle" w="sm" len="med"/>
                <a:tailEnd type="triangle" w="sm" len="med"/>
              </a:ln>
              <a:effectLst/>
            </p:spPr>
          </p:cxnSp>
          <p:sp>
            <p:nvSpPr>
              <p:cNvPr id="72" name="직사각형 71">
                <a:extLst>
                  <a:ext uri="{FF2B5EF4-FFF2-40B4-BE49-F238E27FC236}">
                    <a16:creationId xmlns:a16="http://schemas.microsoft.com/office/drawing/2014/main" id="{434C0FE8-F040-4B91-B461-0F09E9DB22E7}"/>
                  </a:ext>
                </a:extLst>
              </p:cNvPr>
              <p:cNvSpPr/>
              <p:nvPr/>
            </p:nvSpPr>
            <p:spPr>
              <a:xfrm>
                <a:off x="4245060" y="6631268"/>
                <a:ext cx="1473596" cy="210177"/>
              </a:xfrm>
              <a:prstGeom prst="rect">
                <a:avLst/>
              </a:prstGeom>
              <a:solidFill>
                <a:sysClr val="windowText" lastClr="000000"/>
              </a:solidFill>
              <a:ln w="254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mic Sans MS" panose="030F0702030302020204" pitchFamily="66" charset="0"/>
                  <a:ea typeface="HY그래픽M" panose="02030600000101010101" pitchFamily="18" charset="-127"/>
                  <a:cs typeface="+mn-cs"/>
                </a:endParaRPr>
              </a:p>
            </p:txBody>
          </p:sp>
          <p:pic>
            <p:nvPicPr>
              <p:cNvPr id="73" name="Picture 2" descr="http://blog.hypriot.com/images/logo_tr.png">
                <a:extLst>
                  <a:ext uri="{FF2B5EF4-FFF2-40B4-BE49-F238E27FC236}">
                    <a16:creationId xmlns:a16="http://schemas.microsoft.com/office/drawing/2014/main" id="{0D98C972-461D-4A8A-8973-CA17A6BF085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97052" y="6614113"/>
                <a:ext cx="353252" cy="24448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5552F4A5-ED7B-43D1-A63A-694C3773D083}"/>
                  </a:ext>
                </a:extLst>
              </p:cNvPr>
              <p:cNvSpPr txBox="1"/>
              <p:nvPr/>
            </p:nvSpPr>
            <p:spPr>
              <a:xfrm>
                <a:off x="4692597" y="6623918"/>
                <a:ext cx="90790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0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Trebuchet MS" panose="020B0603020202020204"/>
                    <a:ea typeface="맑은 고딕" panose="020B0503020000020004" pitchFamily="50" charset="-127"/>
                    <a:cs typeface="+mn-cs"/>
                  </a:rPr>
                  <a:t>Hypriot OS</a:t>
                </a:r>
                <a:endParaRPr kumimoji="0" lang="ko-KR" alt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rebuchet MS" panose="020B0603020202020204"/>
                  <a:ea typeface="맑은 고딕" panose="020B0503020000020004" pitchFamily="50" charset="-127"/>
                  <a:cs typeface="+mn-cs"/>
                </a:endParaRPr>
              </a:p>
            </p:txBody>
          </p:sp>
          <p:grpSp>
            <p:nvGrpSpPr>
              <p:cNvPr id="75" name="그룹 50">
                <a:extLst>
                  <a:ext uri="{FF2B5EF4-FFF2-40B4-BE49-F238E27FC236}">
                    <a16:creationId xmlns:a16="http://schemas.microsoft.com/office/drawing/2014/main" id="{86010190-054E-438F-9A2C-4140C22812EE}"/>
                  </a:ext>
                </a:extLst>
              </p:cNvPr>
              <p:cNvGrpSpPr/>
              <p:nvPr/>
            </p:nvGrpSpPr>
            <p:grpSpPr>
              <a:xfrm>
                <a:off x="4926052" y="6372677"/>
                <a:ext cx="788945" cy="220135"/>
                <a:chOff x="1488893" y="4552574"/>
                <a:chExt cx="1552994" cy="433323"/>
              </a:xfrm>
            </p:grpSpPr>
            <p:sp>
              <p:nvSpPr>
                <p:cNvPr id="105" name="직사각형 104">
                  <a:extLst>
                    <a:ext uri="{FF2B5EF4-FFF2-40B4-BE49-F238E27FC236}">
                      <a16:creationId xmlns:a16="http://schemas.microsoft.com/office/drawing/2014/main" id="{5B6A4DAE-C975-4CF4-9E40-85236EB6C78E}"/>
                    </a:ext>
                  </a:extLst>
                </p:cNvPr>
                <p:cNvSpPr/>
                <p:nvPr/>
              </p:nvSpPr>
              <p:spPr>
                <a:xfrm>
                  <a:off x="1488893" y="4552574"/>
                  <a:ext cx="1552994" cy="433323"/>
                </a:xfrm>
                <a:prstGeom prst="rect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9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omic Sans MS" panose="030F0702030302020204" pitchFamily="66" charset="0"/>
                    <a:ea typeface="HY그래픽M" panose="02030600000101010101" pitchFamily="18" charset="-127"/>
                    <a:cs typeface="+mn-cs"/>
                  </a:endParaRPr>
                </a:p>
              </p:txBody>
            </p:sp>
            <p:pic>
              <p:nvPicPr>
                <p:cNvPr id="106" name="그림 105">
                  <a:extLst>
                    <a:ext uri="{FF2B5EF4-FFF2-40B4-BE49-F238E27FC236}">
                      <a16:creationId xmlns:a16="http://schemas.microsoft.com/office/drawing/2014/main" id="{509FA676-1318-454C-9784-E2535F21146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522486" y="4589529"/>
                  <a:ext cx="1410870" cy="362510"/>
                </a:xfrm>
                <a:prstGeom prst="rect">
                  <a:avLst/>
                </a:prstGeom>
              </p:spPr>
            </p:pic>
          </p:grpSp>
          <p:sp>
            <p:nvSpPr>
              <p:cNvPr id="76" name="오른쪽 화살표 143">
                <a:extLst>
                  <a:ext uri="{FF2B5EF4-FFF2-40B4-BE49-F238E27FC236}">
                    <a16:creationId xmlns:a16="http://schemas.microsoft.com/office/drawing/2014/main" id="{6EF97F2F-D00D-4BA7-AF47-E8ED6304BD86}"/>
                  </a:ext>
                </a:extLst>
              </p:cNvPr>
              <p:cNvSpPr/>
              <p:nvPr/>
            </p:nvSpPr>
            <p:spPr>
              <a:xfrm rot="16200000">
                <a:off x="4232967" y="6305136"/>
                <a:ext cx="327894" cy="342866"/>
              </a:xfrm>
              <a:prstGeom prst="rightArrow">
                <a:avLst/>
              </a:prstGeom>
              <a:solidFill>
                <a:srgbClr val="FF0000"/>
              </a:solidFill>
              <a:ln w="254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0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rebuchet MS" panose="020B0603020202020204"/>
                  <a:ea typeface="HY그래픽M" panose="02030600000101010101" pitchFamily="18" charset="-127"/>
                  <a:cs typeface="+mn-cs"/>
                </a:endParaRPr>
              </a:p>
            </p:txBody>
          </p:sp>
          <p:sp>
            <p:nvSpPr>
              <p:cNvPr id="77" name="직사각형 76">
                <a:extLst>
                  <a:ext uri="{FF2B5EF4-FFF2-40B4-BE49-F238E27FC236}">
                    <a16:creationId xmlns:a16="http://schemas.microsoft.com/office/drawing/2014/main" id="{5DF0E21E-C7AD-4BDE-87CC-938AB74668A0}"/>
                  </a:ext>
                </a:extLst>
              </p:cNvPr>
              <p:cNvSpPr/>
              <p:nvPr/>
            </p:nvSpPr>
            <p:spPr>
              <a:xfrm flipV="1">
                <a:off x="556468" y="3426440"/>
                <a:ext cx="5525898" cy="45719"/>
              </a:xfrm>
              <a:prstGeom prst="rect">
                <a:avLst/>
              </a:prstGeom>
              <a:solidFill>
                <a:srgbClr val="5B9BD5"/>
              </a:solidFill>
              <a:ln w="12700" cap="flat" cmpd="sng" algn="ctr">
                <a:solidFill>
                  <a:srgbClr val="5B9BD5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rebuchet MS" panose="020B0603020202020204"/>
                  <a:ea typeface="HY그래픽M" panose="02030600000101010101" pitchFamily="18" charset="-127"/>
                  <a:cs typeface="+mn-cs"/>
                </a:endParaRPr>
              </a:p>
            </p:txBody>
          </p:sp>
          <p:sp>
            <p:nvSpPr>
              <p:cNvPr id="78" name="굽은 화살표 145">
                <a:extLst>
                  <a:ext uri="{FF2B5EF4-FFF2-40B4-BE49-F238E27FC236}">
                    <a16:creationId xmlns:a16="http://schemas.microsoft.com/office/drawing/2014/main" id="{CB2516CE-3E0E-46F1-98EB-4EB6B9A08710}"/>
                  </a:ext>
                </a:extLst>
              </p:cNvPr>
              <p:cNvSpPr/>
              <p:nvPr/>
            </p:nvSpPr>
            <p:spPr>
              <a:xfrm rot="16200000" flipV="1">
                <a:off x="3584279" y="2757900"/>
                <a:ext cx="4354557" cy="2631710"/>
              </a:xfrm>
              <a:prstGeom prst="bentArrow">
                <a:avLst>
                  <a:gd name="adj1" fmla="val 22253"/>
                  <a:gd name="adj2" fmla="val 21924"/>
                  <a:gd name="adj3" fmla="val 20657"/>
                  <a:gd name="adj4" fmla="val 40493"/>
                </a:avLst>
              </a:prstGeom>
              <a:solidFill>
                <a:srgbClr val="FF0000"/>
              </a:solidFill>
              <a:ln w="127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rebuchet MS" panose="020B0603020202020204"/>
                  <a:ea typeface="HY그래픽M" panose="02030600000101010101" pitchFamily="18" charset="-127"/>
                  <a:cs typeface="+mn-cs"/>
                </a:endParaRPr>
              </a:p>
            </p:txBody>
          </p:sp>
          <p:sp>
            <p:nvSpPr>
              <p:cNvPr id="79" name="모서리가 둥근 직사각형 146">
                <a:extLst>
                  <a:ext uri="{FF2B5EF4-FFF2-40B4-BE49-F238E27FC236}">
                    <a16:creationId xmlns:a16="http://schemas.microsoft.com/office/drawing/2014/main" id="{0406ABD6-DB18-47B7-8FD8-8C20F8EFBD20}"/>
                  </a:ext>
                </a:extLst>
              </p:cNvPr>
              <p:cNvSpPr/>
              <p:nvPr/>
            </p:nvSpPr>
            <p:spPr>
              <a:xfrm>
                <a:off x="5883538" y="3687196"/>
                <a:ext cx="1238279" cy="1027772"/>
              </a:xfrm>
              <a:prstGeom prst="roundRect">
                <a:avLst/>
              </a:prstGeom>
              <a:gradFill flip="none" rotWithShape="1">
                <a:gsLst>
                  <a:gs pos="0">
                    <a:srgbClr val="70AD47">
                      <a:lumMod val="0"/>
                      <a:lumOff val="100000"/>
                    </a:srgbClr>
                  </a:gs>
                  <a:gs pos="35000">
                    <a:srgbClr val="70AD47">
                      <a:lumMod val="0"/>
                      <a:lumOff val="100000"/>
                    </a:srgbClr>
                  </a:gs>
                  <a:gs pos="100000">
                    <a:srgbClr val="FFC000"/>
                  </a:gs>
                </a:gsLst>
                <a:path path="circle">
                  <a:fillToRect l="50000" t="-80000" r="50000" b="180000"/>
                </a:path>
                <a:tileRect/>
              </a:gradFill>
              <a:ln w="25400" cap="flat" cmpd="sng" algn="ctr">
                <a:solidFill>
                  <a:sysClr val="windowText" lastClr="000000"/>
                </a:solidFill>
                <a:prstDash val="sysDash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3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mic Sans MS" panose="030F0702030302020204" pitchFamily="66" charset="0"/>
                  <a:ea typeface="HY그래픽M" panose="02030600000101010101" pitchFamily="18" charset="-127"/>
                  <a:cs typeface="+mn-cs"/>
                </a:endParaRPr>
              </a:p>
            </p:txBody>
          </p:sp>
          <p:grpSp>
            <p:nvGrpSpPr>
              <p:cNvPr id="80" name="그룹 57">
                <a:extLst>
                  <a:ext uri="{FF2B5EF4-FFF2-40B4-BE49-F238E27FC236}">
                    <a16:creationId xmlns:a16="http://schemas.microsoft.com/office/drawing/2014/main" id="{BD436ECB-865E-4FF4-9A93-0E27A4C47081}"/>
                  </a:ext>
                </a:extLst>
              </p:cNvPr>
              <p:cNvGrpSpPr/>
              <p:nvPr/>
            </p:nvGrpSpPr>
            <p:grpSpPr>
              <a:xfrm>
                <a:off x="6109115" y="3838008"/>
                <a:ext cx="431599" cy="781415"/>
                <a:chOff x="2184127" y="2620971"/>
                <a:chExt cx="972026" cy="1759865"/>
              </a:xfrm>
            </p:grpSpPr>
            <p:sp>
              <p:nvSpPr>
                <p:cNvPr id="102" name="정육면체 101">
                  <a:extLst>
                    <a:ext uri="{FF2B5EF4-FFF2-40B4-BE49-F238E27FC236}">
                      <a16:creationId xmlns:a16="http://schemas.microsoft.com/office/drawing/2014/main" id="{EBD70F32-DBF4-4FD7-B0D2-776E4D4BD2BF}"/>
                    </a:ext>
                  </a:extLst>
                </p:cNvPr>
                <p:cNvSpPr/>
                <p:nvPr/>
              </p:nvSpPr>
              <p:spPr>
                <a:xfrm>
                  <a:off x="2339280" y="2620971"/>
                  <a:ext cx="816873" cy="1759865"/>
                </a:xfrm>
                <a:prstGeom prst="cube">
                  <a:avLst/>
                </a:prstGeom>
                <a:solidFill>
                  <a:sysClr val="window" lastClr="FFFFFF"/>
                </a:solidFill>
                <a:ln w="22225" cap="flat" cmpd="sng" algn="ctr">
                  <a:solidFill>
                    <a:srgbClr val="5B9BD5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omic Sans MS" panose="030F0702030302020204" pitchFamily="66" charset="0"/>
                    <a:ea typeface="HY그래픽M" panose="02030600000101010101" pitchFamily="18" charset="-127"/>
                    <a:cs typeface="+mn-cs"/>
                  </a:endParaRPr>
                </a:p>
              </p:txBody>
            </p:sp>
            <p:pic>
              <p:nvPicPr>
                <p:cNvPr id="103" name="그림 102">
                  <a:extLst>
                    <a:ext uri="{FF2B5EF4-FFF2-40B4-BE49-F238E27FC236}">
                      <a16:creationId xmlns:a16="http://schemas.microsoft.com/office/drawing/2014/main" id="{79AAD55F-5EF0-4FBF-B168-224EF095915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347508" y="3431153"/>
                  <a:ext cx="600762" cy="294234"/>
                </a:xfrm>
                <a:prstGeom prst="rect">
                  <a:avLst/>
                </a:prstGeom>
                <a:ln w="25400">
                  <a:noFill/>
                </a:ln>
              </p:spPr>
            </p:pic>
            <p:pic>
              <p:nvPicPr>
                <p:cNvPr id="104" name="Picture 6" descr="http://blog.docker.com/wp-content/uploads/2013/08/KuDr42X_ITXghJhSInDZekNEF0jLt3NeVxtRye3tqco.png">
                  <a:extLst>
                    <a:ext uri="{FF2B5EF4-FFF2-40B4-BE49-F238E27FC236}">
                      <a16:creationId xmlns:a16="http://schemas.microsoft.com/office/drawing/2014/main" id="{45251595-0052-4F2C-9DD6-001AAE35E2C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114" t="9275" r="56524" b="11260"/>
                <a:stretch/>
              </p:blipFill>
              <p:spPr bwMode="auto">
                <a:xfrm>
                  <a:off x="2184127" y="2685916"/>
                  <a:ext cx="490538" cy="366713"/>
                </a:xfrm>
                <a:prstGeom prst="rect">
                  <a:avLst/>
                </a:prstGeom>
                <a:noFill/>
                <a:ln w="12700">
                  <a:noFill/>
                </a:ln>
                <a:extLst/>
              </p:spPr>
            </p:pic>
          </p:grpSp>
          <p:grpSp>
            <p:nvGrpSpPr>
              <p:cNvPr id="83" name="그룹 61">
                <a:extLst>
                  <a:ext uri="{FF2B5EF4-FFF2-40B4-BE49-F238E27FC236}">
                    <a16:creationId xmlns:a16="http://schemas.microsoft.com/office/drawing/2014/main" id="{857B5341-C2AE-49A5-8532-66BB96991ED9}"/>
                  </a:ext>
                </a:extLst>
              </p:cNvPr>
              <p:cNvGrpSpPr/>
              <p:nvPr/>
            </p:nvGrpSpPr>
            <p:grpSpPr>
              <a:xfrm>
                <a:off x="6255524" y="3864931"/>
                <a:ext cx="431599" cy="781415"/>
                <a:chOff x="2184127" y="2620971"/>
                <a:chExt cx="972026" cy="1759865"/>
              </a:xfrm>
            </p:grpSpPr>
            <p:sp>
              <p:nvSpPr>
                <p:cNvPr id="99" name="정육면체 98">
                  <a:extLst>
                    <a:ext uri="{FF2B5EF4-FFF2-40B4-BE49-F238E27FC236}">
                      <a16:creationId xmlns:a16="http://schemas.microsoft.com/office/drawing/2014/main" id="{98D8309C-06F7-4D1E-AE97-530BCE53497C}"/>
                    </a:ext>
                  </a:extLst>
                </p:cNvPr>
                <p:cNvSpPr/>
                <p:nvPr/>
              </p:nvSpPr>
              <p:spPr>
                <a:xfrm>
                  <a:off x="2339280" y="2620971"/>
                  <a:ext cx="816873" cy="1759865"/>
                </a:xfrm>
                <a:prstGeom prst="cube">
                  <a:avLst/>
                </a:prstGeom>
                <a:solidFill>
                  <a:sysClr val="window" lastClr="FFFFFF"/>
                </a:solidFill>
                <a:ln w="22225" cap="flat" cmpd="sng" algn="ctr">
                  <a:solidFill>
                    <a:srgbClr val="5B9BD5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omic Sans MS" panose="030F0702030302020204" pitchFamily="66" charset="0"/>
                    <a:ea typeface="HY그래픽M" panose="02030600000101010101" pitchFamily="18" charset="-127"/>
                    <a:cs typeface="+mn-cs"/>
                  </a:endParaRPr>
                </a:p>
              </p:txBody>
            </p:sp>
            <p:pic>
              <p:nvPicPr>
                <p:cNvPr id="100" name="그림 99">
                  <a:extLst>
                    <a:ext uri="{FF2B5EF4-FFF2-40B4-BE49-F238E27FC236}">
                      <a16:creationId xmlns:a16="http://schemas.microsoft.com/office/drawing/2014/main" id="{6C8D89DD-73B4-4429-9472-D7F799A05C0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347508" y="3431153"/>
                  <a:ext cx="600762" cy="294234"/>
                </a:xfrm>
                <a:prstGeom prst="rect">
                  <a:avLst/>
                </a:prstGeom>
                <a:ln w="25400">
                  <a:noFill/>
                </a:ln>
              </p:spPr>
            </p:pic>
            <p:pic>
              <p:nvPicPr>
                <p:cNvPr id="101" name="Picture 6" descr="http://blog.docker.com/wp-content/uploads/2013/08/KuDr42X_ITXghJhSInDZekNEF0jLt3NeVxtRye3tqco.png">
                  <a:extLst>
                    <a:ext uri="{FF2B5EF4-FFF2-40B4-BE49-F238E27FC236}">
                      <a16:creationId xmlns:a16="http://schemas.microsoft.com/office/drawing/2014/main" id="{42D58C9E-939B-4680-A828-1EE3A6AC56D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114" t="9275" r="56524" b="11260"/>
                <a:stretch/>
              </p:blipFill>
              <p:spPr bwMode="auto">
                <a:xfrm>
                  <a:off x="2184127" y="2685916"/>
                  <a:ext cx="490538" cy="366713"/>
                </a:xfrm>
                <a:prstGeom prst="rect">
                  <a:avLst/>
                </a:prstGeom>
                <a:noFill/>
                <a:ln w="12700">
                  <a:noFill/>
                </a:ln>
                <a:extLst/>
              </p:spPr>
            </p:pic>
          </p:grp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F1847005-E67E-4F89-888A-5A713AB9D895}"/>
                  </a:ext>
                </a:extLst>
              </p:cNvPr>
              <p:cNvSpPr txBox="1"/>
              <p:nvPr/>
            </p:nvSpPr>
            <p:spPr>
              <a:xfrm>
                <a:off x="5788639" y="3441627"/>
                <a:ext cx="1410964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0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rebuchet MS" panose="020B0603020202020204"/>
                    <a:ea typeface="HY그래픽M" panose="02030600000101010101" pitchFamily="18" charset="-127"/>
                    <a:cs typeface="+mn-cs"/>
                  </a:rPr>
                  <a:t>Kafka broker cluster</a:t>
                </a:r>
                <a:endParaRPr kumimoji="0" lang="ko-KR" alt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rebuchet MS" panose="020B0603020202020204"/>
                  <a:ea typeface="HY그래픽M" panose="02030600000101010101" pitchFamily="18" charset="-127"/>
                  <a:cs typeface="+mn-cs"/>
                </a:endParaRPr>
              </a:p>
            </p:txBody>
          </p:sp>
          <p:grpSp>
            <p:nvGrpSpPr>
              <p:cNvPr id="85" name="그룹 66">
                <a:extLst>
                  <a:ext uri="{FF2B5EF4-FFF2-40B4-BE49-F238E27FC236}">
                    <a16:creationId xmlns:a16="http://schemas.microsoft.com/office/drawing/2014/main" id="{51365FEA-CFB4-43C2-AF57-65AE27B943A2}"/>
                  </a:ext>
                </a:extLst>
              </p:cNvPr>
              <p:cNvGrpSpPr/>
              <p:nvPr/>
            </p:nvGrpSpPr>
            <p:grpSpPr>
              <a:xfrm>
                <a:off x="6404744" y="3896053"/>
                <a:ext cx="431599" cy="781415"/>
                <a:chOff x="2184127" y="2620971"/>
                <a:chExt cx="972026" cy="1759865"/>
              </a:xfrm>
            </p:grpSpPr>
            <p:sp>
              <p:nvSpPr>
                <p:cNvPr id="95" name="정육면체 94">
                  <a:extLst>
                    <a:ext uri="{FF2B5EF4-FFF2-40B4-BE49-F238E27FC236}">
                      <a16:creationId xmlns:a16="http://schemas.microsoft.com/office/drawing/2014/main" id="{B6A5A612-C03D-4A33-BD7F-651D821557DE}"/>
                    </a:ext>
                  </a:extLst>
                </p:cNvPr>
                <p:cNvSpPr/>
                <p:nvPr/>
              </p:nvSpPr>
              <p:spPr>
                <a:xfrm>
                  <a:off x="2339280" y="2620971"/>
                  <a:ext cx="816873" cy="1759865"/>
                </a:xfrm>
                <a:prstGeom prst="cube">
                  <a:avLst/>
                </a:prstGeom>
                <a:solidFill>
                  <a:sysClr val="window" lastClr="FFFFFF"/>
                </a:solidFill>
                <a:ln w="22225" cap="flat" cmpd="sng" algn="ctr">
                  <a:solidFill>
                    <a:srgbClr val="5B9BD5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omic Sans MS" panose="030F0702030302020204" pitchFamily="66" charset="0"/>
                    <a:ea typeface="HY그래픽M" panose="02030600000101010101" pitchFamily="18" charset="-127"/>
                    <a:cs typeface="+mn-cs"/>
                  </a:endParaRPr>
                </a:p>
              </p:txBody>
            </p:sp>
            <p:pic>
              <p:nvPicPr>
                <p:cNvPr id="96" name="그림 95">
                  <a:extLst>
                    <a:ext uri="{FF2B5EF4-FFF2-40B4-BE49-F238E27FC236}">
                      <a16:creationId xmlns:a16="http://schemas.microsoft.com/office/drawing/2014/main" id="{F8D7FFB2-F2CC-49F1-9CBB-5743AF7A58D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347508" y="3431153"/>
                  <a:ext cx="600762" cy="294234"/>
                </a:xfrm>
                <a:prstGeom prst="rect">
                  <a:avLst/>
                </a:prstGeom>
                <a:ln w="25400">
                  <a:noFill/>
                </a:ln>
              </p:spPr>
            </p:pic>
            <p:pic>
              <p:nvPicPr>
                <p:cNvPr id="97" name="Picture 6" descr="http://blog.docker.com/wp-content/uploads/2013/08/KuDr42X_ITXghJhSInDZekNEF0jLt3NeVxtRye3tqco.png">
                  <a:extLst>
                    <a:ext uri="{FF2B5EF4-FFF2-40B4-BE49-F238E27FC236}">
                      <a16:creationId xmlns:a16="http://schemas.microsoft.com/office/drawing/2014/main" id="{27924E2A-0AE5-4A64-89F3-5F98D849D89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114" t="9275" r="56524" b="11260"/>
                <a:stretch/>
              </p:blipFill>
              <p:spPr bwMode="auto">
                <a:xfrm>
                  <a:off x="2184127" y="2685916"/>
                  <a:ext cx="490538" cy="366713"/>
                </a:xfrm>
                <a:prstGeom prst="rect">
                  <a:avLst/>
                </a:prstGeom>
                <a:noFill/>
                <a:ln w="12700">
                  <a:noFill/>
                </a:ln>
                <a:extLst/>
              </p:spPr>
            </p:pic>
          </p:grpSp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B34E7F5B-B408-4F20-B342-D1AC2A712C60}"/>
                  </a:ext>
                </a:extLst>
              </p:cNvPr>
              <p:cNvSpPr/>
              <p:nvPr/>
            </p:nvSpPr>
            <p:spPr>
              <a:xfrm>
                <a:off x="5837322" y="4776843"/>
                <a:ext cx="1437408" cy="381918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3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mic Sans MS" panose="030F0702030302020204" pitchFamily="66" charset="0"/>
                  <a:ea typeface="HY그래픽M" panose="02030600000101010101" pitchFamily="18" charset="-127"/>
                  <a:cs typeface="+mn-cs"/>
                </a:endParaRPr>
              </a:p>
            </p:txBody>
          </p:sp>
          <p:pic>
            <p:nvPicPr>
              <p:cNvPr id="87" name="그림 86">
                <a:extLst>
                  <a:ext uri="{FF2B5EF4-FFF2-40B4-BE49-F238E27FC236}">
                    <a16:creationId xmlns:a16="http://schemas.microsoft.com/office/drawing/2014/main" id="{8A3BF470-0188-46B9-A2C9-1E4D633E4F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24227" y="4826536"/>
                <a:ext cx="1111648" cy="285628"/>
              </a:xfrm>
              <a:prstGeom prst="rect">
                <a:avLst/>
              </a:prstGeom>
            </p:spPr>
          </p:pic>
          <p:sp>
            <p:nvSpPr>
              <p:cNvPr id="88" name="직사각형 103">
                <a:extLst>
                  <a:ext uri="{FF2B5EF4-FFF2-40B4-BE49-F238E27FC236}">
                    <a16:creationId xmlns:a16="http://schemas.microsoft.com/office/drawing/2014/main" id="{15E06593-5ECE-4D48-AD02-EFF87286C73F}"/>
                  </a:ext>
                </a:extLst>
              </p:cNvPr>
              <p:cNvSpPr/>
              <p:nvPr/>
            </p:nvSpPr>
            <p:spPr>
              <a:xfrm>
                <a:off x="4248220" y="5438376"/>
                <a:ext cx="291502" cy="894038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mic Sans MS" panose="030F0702030302020204" pitchFamily="66" charset="0"/>
                  <a:ea typeface="HY그래픽M" panose="02030600000101010101" pitchFamily="18" charset="-127"/>
                  <a:cs typeface="+mn-cs"/>
                </a:endParaRPr>
              </a:p>
            </p:txBody>
          </p:sp>
          <p:pic>
            <p:nvPicPr>
              <p:cNvPr id="89" name="Picture 2" descr="Net-SNMP">
                <a:extLst>
                  <a:ext uri="{FF2B5EF4-FFF2-40B4-BE49-F238E27FC236}">
                    <a16:creationId xmlns:a16="http://schemas.microsoft.com/office/drawing/2014/main" id="{9B86A0A1-7EA4-4FFE-AF1B-5B10116E96D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66300" y="5839277"/>
                <a:ext cx="260633" cy="5814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90" name="그룹 74">
                <a:extLst>
                  <a:ext uri="{FF2B5EF4-FFF2-40B4-BE49-F238E27FC236}">
                    <a16:creationId xmlns:a16="http://schemas.microsoft.com/office/drawing/2014/main" id="{B746CEF1-831F-4448-ABC1-133F0F1505F7}"/>
                  </a:ext>
                </a:extLst>
              </p:cNvPr>
              <p:cNvGrpSpPr/>
              <p:nvPr/>
            </p:nvGrpSpPr>
            <p:grpSpPr>
              <a:xfrm>
                <a:off x="4948399" y="5401612"/>
                <a:ext cx="496185" cy="894039"/>
                <a:chOff x="1302642" y="2620971"/>
                <a:chExt cx="976711" cy="1759865"/>
              </a:xfrm>
            </p:grpSpPr>
            <p:sp>
              <p:nvSpPr>
                <p:cNvPr id="92" name="정육면체 91">
                  <a:extLst>
                    <a:ext uri="{FF2B5EF4-FFF2-40B4-BE49-F238E27FC236}">
                      <a16:creationId xmlns:a16="http://schemas.microsoft.com/office/drawing/2014/main" id="{F19A9EBD-C5CE-4E01-A88C-B1E497B7EDB7}"/>
                    </a:ext>
                  </a:extLst>
                </p:cNvPr>
                <p:cNvSpPr/>
                <p:nvPr/>
              </p:nvSpPr>
              <p:spPr>
                <a:xfrm>
                  <a:off x="1462480" y="2620971"/>
                  <a:ext cx="816873" cy="1759865"/>
                </a:xfrm>
                <a:prstGeom prst="cube">
                  <a:avLst/>
                </a:prstGeom>
                <a:solidFill>
                  <a:sysClr val="window" lastClr="FFFFFF"/>
                </a:solidFill>
                <a:ln w="22225" cap="flat" cmpd="sng" algn="ctr">
                  <a:solidFill>
                    <a:srgbClr val="5B9BD5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05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omic Sans MS" panose="030F0702030302020204" pitchFamily="66" charset="0"/>
                    <a:ea typeface="HY그래픽M" panose="02030600000101010101" pitchFamily="18" charset="-127"/>
                    <a:cs typeface="+mn-cs"/>
                  </a:endParaRPr>
                </a:p>
              </p:txBody>
            </p:sp>
            <p:pic>
              <p:nvPicPr>
                <p:cNvPr id="93" name="Picture 2" descr="https://flume.apache.org/_static/flume-logo.png">
                  <a:extLst>
                    <a:ext uri="{FF2B5EF4-FFF2-40B4-BE49-F238E27FC236}">
                      <a16:creationId xmlns:a16="http://schemas.microsoft.com/office/drawing/2014/main" id="{32E8B61A-7FC6-480C-8842-181ADEA4969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475656" y="3311118"/>
                  <a:ext cx="525444" cy="526158"/>
                </a:xfrm>
                <a:prstGeom prst="rect">
                  <a:avLst/>
                </a:prstGeom>
                <a:noFill/>
                <a:ln w="12700"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94" name="Picture 6" descr="http://blog.docker.com/wp-content/uploads/2013/08/KuDr42X_ITXghJhSInDZekNEF0jLt3NeVxtRye3tqco.png">
                  <a:extLst>
                    <a:ext uri="{FF2B5EF4-FFF2-40B4-BE49-F238E27FC236}">
                      <a16:creationId xmlns:a16="http://schemas.microsoft.com/office/drawing/2014/main" id="{1678BF4E-319F-4937-9715-882EDBA5DE2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114" t="9275" r="56524" b="11260"/>
                <a:stretch/>
              </p:blipFill>
              <p:spPr bwMode="auto">
                <a:xfrm>
                  <a:off x="1302642" y="2692584"/>
                  <a:ext cx="490538" cy="366713"/>
                </a:xfrm>
                <a:prstGeom prst="rect">
                  <a:avLst/>
                </a:prstGeom>
                <a:noFill/>
                <a:ln w="12700">
                  <a:noFill/>
                </a:ln>
                <a:extLst/>
              </p:spPr>
            </p:pic>
          </p:grpSp>
          <p:pic>
            <p:nvPicPr>
              <p:cNvPr id="91" name="그림 90">
                <a:extLst>
                  <a:ext uri="{FF2B5EF4-FFF2-40B4-BE49-F238E27FC236}">
                    <a16:creationId xmlns:a16="http://schemas.microsoft.com/office/drawing/2014/main" id="{FD2A3A33-9CDA-4C37-BA62-2D355128DE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215895" y="5723029"/>
                <a:ext cx="2042337" cy="115834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7903245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1" y="0"/>
            <a:ext cx="5661330" cy="10772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0070C0"/>
                </a:solidFill>
                <a:latin typeface="+mj-ea"/>
                <a:ea typeface="+mj-ea"/>
              </a:rPr>
              <a:t>#6-3 Enlist, Commission and deploy the box </a:t>
            </a:r>
            <a:endParaRPr lang="ko-KR" altLang="en-US" sz="3200" dirty="0">
              <a:solidFill>
                <a:srgbClr val="0070C0"/>
              </a:solidFill>
              <a:latin typeface="+mj-ea"/>
              <a:ea typeface="+mj-ea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09" r="9296"/>
          <a:stretch/>
        </p:blipFill>
        <p:spPr>
          <a:xfrm>
            <a:off x="7359157" y="383994"/>
            <a:ext cx="1493670" cy="982016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0C070A1C-B064-47C1-B25E-8946A67A9661}"/>
              </a:ext>
            </a:extLst>
          </p:cNvPr>
          <p:cNvSpPr/>
          <p:nvPr/>
        </p:nvSpPr>
        <p:spPr>
          <a:xfrm>
            <a:off x="800444" y="1329761"/>
            <a:ext cx="7746654" cy="5509200"/>
          </a:xfrm>
          <a:prstGeom prst="rect">
            <a:avLst/>
          </a:prstGeom>
          <a:noFill/>
          <a:ln w="31750">
            <a:noFill/>
          </a:ln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altLang="ko-KR" sz="1600" dirty="0">
                <a:latin typeface="Ebrima" pitchFamily="2" charset="0"/>
                <a:ea typeface="Ebrima" pitchFamily="2" charset="0"/>
                <a:cs typeface="Ebrima" pitchFamily="2" charset="0"/>
              </a:rPr>
              <a:t> Enlist the NUC</a:t>
            </a:r>
          </a:p>
          <a:p>
            <a:pPr marL="285750" indent="-285750">
              <a:buFontTx/>
              <a:buChar char="-"/>
            </a:pPr>
            <a:r>
              <a:rPr lang="en-US" altLang="ko-KR" sz="1600" dirty="0">
                <a:latin typeface="Ebrima" pitchFamily="2" charset="0"/>
                <a:ea typeface="Ebrima" pitchFamily="2" charset="0"/>
                <a:cs typeface="Ebrima" pitchFamily="2" charset="0"/>
              </a:rPr>
              <a:t>Set all the servers to PXE boot</a:t>
            </a:r>
          </a:p>
          <a:p>
            <a:pPr marL="285750" indent="-285750">
              <a:buFontTx/>
              <a:buChar char="-"/>
            </a:pPr>
            <a:r>
              <a:rPr lang="en-US" altLang="ko-KR" sz="1600" dirty="0">
                <a:latin typeface="Ebrima" pitchFamily="2" charset="0"/>
                <a:ea typeface="Ebrima" pitchFamily="2" charset="0"/>
                <a:cs typeface="Ebrima" pitchFamily="2" charset="0"/>
              </a:rPr>
              <a:t>NUC reboot (When hardware is initialized, all software operations stop)</a:t>
            </a:r>
          </a:p>
          <a:p>
            <a:pPr marL="285750" indent="-285750">
              <a:buFontTx/>
              <a:buChar char="-"/>
            </a:pPr>
            <a:r>
              <a:rPr lang="en-US" altLang="ko-KR" sz="1600" dirty="0">
                <a:latin typeface="Ebrima" pitchFamily="2" charset="0"/>
                <a:ea typeface="Ebrima" pitchFamily="2" charset="0"/>
                <a:cs typeface="Ebrima" pitchFamily="2" charset="0"/>
              </a:rPr>
              <a:t>Check the NUC appear in MAAS</a:t>
            </a:r>
          </a:p>
          <a:p>
            <a:pPr marL="285750" indent="-285750">
              <a:buFontTx/>
              <a:buChar char="-"/>
            </a:pPr>
            <a:r>
              <a:rPr lang="en-US" altLang="ko-KR" sz="1600" dirty="0">
                <a:latin typeface="Ebrima" pitchFamily="2" charset="0"/>
                <a:ea typeface="Ebrima" pitchFamily="2" charset="0"/>
                <a:cs typeface="Ebrima" pitchFamily="2" charset="0"/>
              </a:rPr>
              <a:t>If the NUC does not support IPMI based BMC, edit them and enter their BMC details</a:t>
            </a:r>
          </a:p>
          <a:p>
            <a:pPr>
              <a:buFont typeface="Arial" pitchFamily="34" charset="0"/>
              <a:buChar char="•"/>
            </a:pPr>
            <a:endParaRPr lang="en-US" altLang="ko-KR" sz="1600" dirty="0">
              <a:latin typeface="Ebrima" pitchFamily="2" charset="0"/>
              <a:ea typeface="Ebrima" pitchFamily="2" charset="0"/>
              <a:cs typeface="Ebrima" pitchFamily="2" charset="0"/>
            </a:endParaRPr>
          </a:p>
          <a:p>
            <a:pPr>
              <a:buFont typeface="Arial" pitchFamily="34" charset="0"/>
              <a:buChar char="•"/>
            </a:pPr>
            <a:r>
              <a:rPr lang="en-US" altLang="ko-KR" sz="1600" dirty="0">
                <a:latin typeface="Ebrima" pitchFamily="2" charset="0"/>
                <a:ea typeface="Ebrima" pitchFamily="2" charset="0"/>
                <a:cs typeface="Ebrima" pitchFamily="2" charset="0"/>
              </a:rPr>
              <a:t> Commission the NUC</a:t>
            </a:r>
          </a:p>
          <a:p>
            <a:pPr marL="285750" indent="-285750">
              <a:buFontTx/>
              <a:buChar char="-"/>
            </a:pPr>
            <a:r>
              <a:rPr lang="en-US" altLang="ko-KR" sz="1600" dirty="0">
                <a:latin typeface="Ebrima" pitchFamily="2" charset="0"/>
                <a:ea typeface="Ebrima" pitchFamily="2" charset="0"/>
                <a:cs typeface="Ebrima" pitchFamily="2" charset="0"/>
              </a:rPr>
              <a:t>Go to “machine interface”, “configuration” and set “power type” to “manual”</a:t>
            </a:r>
          </a:p>
          <a:p>
            <a:pPr marL="285750" indent="-285750">
              <a:buFontTx/>
              <a:buChar char="-"/>
            </a:pPr>
            <a:r>
              <a:rPr lang="en-US" altLang="ko-KR" sz="1600" dirty="0">
                <a:latin typeface="Ebrima" pitchFamily="2" charset="0"/>
                <a:ea typeface="Ebrima" pitchFamily="2" charset="0"/>
                <a:cs typeface="Ebrima" pitchFamily="2" charset="0"/>
              </a:rPr>
              <a:t>From the “take action” button, select “commission”</a:t>
            </a:r>
          </a:p>
          <a:p>
            <a:pPr marL="285750" indent="-285750">
              <a:buFontTx/>
              <a:buChar char="-"/>
            </a:pPr>
            <a:r>
              <a:rPr lang="en-US" altLang="ko-KR" sz="1600" dirty="0">
                <a:latin typeface="Ebrima" pitchFamily="2" charset="0"/>
                <a:ea typeface="Ebrima" pitchFamily="2" charset="0"/>
                <a:cs typeface="Ebrima" pitchFamily="2" charset="0"/>
              </a:rPr>
              <a:t>NUC reboot (When a new kernel is installed, the box must be rebooted as to prevent the removed kernel from being loaded which will halt the NUC operation)</a:t>
            </a:r>
          </a:p>
          <a:p>
            <a:pPr marL="285750" indent="-285750">
              <a:buFontTx/>
              <a:buChar char="-"/>
            </a:pPr>
            <a:endParaRPr lang="en-US" altLang="ko-KR" sz="1600" dirty="0">
              <a:latin typeface="Ebrima" pitchFamily="2" charset="0"/>
              <a:ea typeface="Ebrima" pitchFamily="2" charset="0"/>
              <a:cs typeface="Ebrima" pitchFamily="2" charset="0"/>
            </a:endParaRPr>
          </a:p>
          <a:p>
            <a:pPr marL="285750" indent="-285750">
              <a:buFontTx/>
              <a:buChar char="-"/>
            </a:pPr>
            <a:endParaRPr lang="en-US" altLang="ko-KR" sz="1600" dirty="0">
              <a:latin typeface="Ebrima" pitchFamily="2" charset="0"/>
              <a:ea typeface="Ebrima" pitchFamily="2" charset="0"/>
              <a:cs typeface="Ebrima" pitchFamily="2" charset="0"/>
            </a:endParaRPr>
          </a:p>
          <a:p>
            <a:pPr>
              <a:buFont typeface="Arial" pitchFamily="34" charset="0"/>
              <a:buChar char="•"/>
            </a:pPr>
            <a:r>
              <a:rPr lang="en-US" altLang="ko-KR" sz="1600" dirty="0">
                <a:latin typeface="Ebrima" pitchFamily="2" charset="0"/>
                <a:ea typeface="Ebrima" pitchFamily="2" charset="0"/>
                <a:cs typeface="Ebrima" pitchFamily="2" charset="0"/>
              </a:rPr>
              <a:t> Deploy the NUC</a:t>
            </a:r>
          </a:p>
          <a:p>
            <a:pPr marL="285750" indent="-285750">
              <a:buFontTx/>
              <a:buChar char="-"/>
            </a:pPr>
            <a:r>
              <a:rPr lang="en-US" altLang="ko-KR" sz="1600" dirty="0">
                <a:latin typeface="Ebrima" pitchFamily="2" charset="0"/>
                <a:ea typeface="Ebrima" pitchFamily="2" charset="0"/>
                <a:cs typeface="Ebrima" pitchFamily="2" charset="0"/>
              </a:rPr>
              <a:t>From the “take action” button, choose ”deploy” and click “view this page”</a:t>
            </a:r>
          </a:p>
          <a:p>
            <a:pPr marL="285750" indent="-285750">
              <a:buFontTx/>
              <a:buChar char="-"/>
            </a:pPr>
            <a:r>
              <a:rPr lang="en-US" altLang="ko-KR" sz="1600" dirty="0">
                <a:latin typeface="Ebrima" pitchFamily="2" charset="0"/>
                <a:ea typeface="Ebrima" pitchFamily="2" charset="0"/>
                <a:cs typeface="Ebrima" pitchFamily="2" charset="0"/>
              </a:rPr>
              <a:t>From SSH keys, choose source and click upload</a:t>
            </a:r>
          </a:p>
          <a:p>
            <a:pPr marL="285750" indent="-285750">
              <a:buFontTx/>
              <a:buChar char="-"/>
            </a:pPr>
            <a:r>
              <a:rPr lang="en-US" altLang="ko-KR" sz="1600" dirty="0">
                <a:latin typeface="Ebrima" pitchFamily="2" charset="0"/>
                <a:ea typeface="Ebrima" pitchFamily="2" charset="0"/>
                <a:cs typeface="Ebrima" pitchFamily="2" charset="0"/>
              </a:rPr>
              <a:t>Set “</a:t>
            </a:r>
            <a:r>
              <a:rPr lang="en-US" altLang="ko-KR" sz="1600" dirty="0" err="1">
                <a:latin typeface="Ebrima" pitchFamily="2" charset="0"/>
                <a:ea typeface="Ebrima" pitchFamily="2" charset="0"/>
                <a:cs typeface="Ebrima" pitchFamily="2" charset="0"/>
              </a:rPr>
              <a:t>id_rsa.pub</a:t>
            </a:r>
            <a:r>
              <a:rPr lang="en-US" altLang="ko-KR" sz="1600" dirty="0">
                <a:latin typeface="Ebrima" pitchFamily="2" charset="0"/>
                <a:ea typeface="Ebrima" pitchFamily="2" charset="0"/>
                <a:cs typeface="Ebrima" pitchFamily="2" charset="0"/>
              </a:rPr>
              <a:t>” as a public key and click “import”</a:t>
            </a:r>
          </a:p>
          <a:p>
            <a:r>
              <a:rPr lang="en-US" altLang="ko-KR" sz="1600" dirty="0">
                <a:latin typeface="Ebrima" pitchFamily="2" charset="0"/>
                <a:ea typeface="Ebrima" pitchFamily="2" charset="0"/>
                <a:cs typeface="Ebrima" pitchFamily="2" charset="0"/>
              </a:rPr>
              <a:t>          </a:t>
            </a:r>
          </a:p>
          <a:p>
            <a:pPr marL="285750" indent="-285750">
              <a:buFontTx/>
              <a:buChar char="-"/>
            </a:pPr>
            <a:endParaRPr lang="en-US" altLang="ko-KR" sz="1600" dirty="0">
              <a:latin typeface="Ebrima" pitchFamily="2" charset="0"/>
              <a:ea typeface="Ebrima" pitchFamily="2" charset="0"/>
              <a:cs typeface="Ebrima" pitchFamily="2" charset="0"/>
            </a:endParaRPr>
          </a:p>
          <a:p>
            <a:pPr marL="285750" indent="-285750">
              <a:buFontTx/>
              <a:buChar char="-"/>
            </a:pPr>
            <a:endParaRPr lang="en-US" altLang="ko-KR" sz="1600" dirty="0">
              <a:latin typeface="Ebrima" pitchFamily="2" charset="0"/>
              <a:ea typeface="Ebrima" pitchFamily="2" charset="0"/>
              <a:cs typeface="Ebrima" pitchFamily="2" charset="0"/>
            </a:endParaRPr>
          </a:p>
          <a:p>
            <a:endParaRPr lang="en-US" altLang="ko-KR" sz="1600" dirty="0">
              <a:latin typeface="Ebrima" pitchFamily="2" charset="0"/>
              <a:ea typeface="Ebrima" pitchFamily="2" charset="0"/>
              <a:cs typeface="Ebrima" pitchFamily="2" charset="0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32F7E7CA-78A5-444F-A1C1-ABEACCD9C7A1}"/>
              </a:ext>
            </a:extLst>
          </p:cNvPr>
          <p:cNvGrpSpPr/>
          <p:nvPr/>
        </p:nvGrpSpPr>
        <p:grpSpPr>
          <a:xfrm>
            <a:off x="697540" y="1285860"/>
            <a:ext cx="7805097" cy="5169756"/>
            <a:chOff x="624555" y="1513030"/>
            <a:chExt cx="7805097" cy="4062913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C53A91C2-C61B-4A7F-91A9-F76A75DF0CE7}"/>
                </a:ext>
              </a:extLst>
            </p:cNvPr>
            <p:cNvSpPr/>
            <p:nvPr/>
          </p:nvSpPr>
          <p:spPr>
            <a:xfrm>
              <a:off x="664319" y="1547532"/>
              <a:ext cx="7708878" cy="3966026"/>
            </a:xfrm>
            <a:prstGeom prst="rect">
              <a:avLst/>
            </a:prstGeom>
            <a:noFill/>
            <a:ln w="12700">
              <a:solidFill>
                <a:srgbClr val="FFA34D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CC2F891B-EB03-4E66-BDE9-91200AF14EA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555" y="1513030"/>
              <a:ext cx="102904" cy="104298"/>
            </a:xfrm>
            <a:prstGeom prst="ellipse">
              <a:avLst/>
            </a:prstGeom>
            <a:solidFill>
              <a:srgbClr val="FFA3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09217194-8A43-4D07-926F-95321AF8544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26748" y="5471645"/>
              <a:ext cx="102904" cy="104298"/>
            </a:xfrm>
            <a:prstGeom prst="ellipse">
              <a:avLst/>
            </a:prstGeom>
            <a:solidFill>
              <a:srgbClr val="FFA3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3" name="Picture 2" descr="http://publicdomainvectors.org/photos/Anonymous_Keyboard_1_ic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0753" y="902472"/>
            <a:ext cx="1079726" cy="107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63783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1" y="0"/>
            <a:ext cx="5661330" cy="58477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0070C0"/>
                </a:solidFill>
                <a:latin typeface="+mj-ea"/>
                <a:ea typeface="+mj-ea"/>
              </a:rPr>
              <a:t>#6-4 Deploying the box </a:t>
            </a:r>
            <a:endParaRPr lang="ko-KR" altLang="en-US" sz="3200" dirty="0">
              <a:solidFill>
                <a:srgbClr val="0070C0"/>
              </a:solidFill>
              <a:latin typeface="+mj-ea"/>
              <a:ea typeface="+mj-ea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09" r="9296"/>
          <a:stretch/>
        </p:blipFill>
        <p:spPr>
          <a:xfrm>
            <a:off x="7359157" y="383994"/>
            <a:ext cx="1493670" cy="982016"/>
          </a:xfrm>
          <a:prstGeom prst="rect">
            <a:avLst/>
          </a:prstGeom>
        </p:spPr>
      </p:pic>
      <p:pic>
        <p:nvPicPr>
          <p:cNvPr id="13" name="Picture 2" descr="http://publicdomainvectors.org/photos/Anonymous_Keyboard_1_ic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0753" y="902472"/>
            <a:ext cx="1079726" cy="107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8AACBA1B-CA2B-4984-A004-1F42E974ACC7}"/>
              </a:ext>
            </a:extLst>
          </p:cNvPr>
          <p:cNvSpPr/>
          <p:nvPr/>
        </p:nvSpPr>
        <p:spPr>
          <a:xfrm>
            <a:off x="758801" y="1930572"/>
            <a:ext cx="7746654" cy="2800767"/>
          </a:xfrm>
          <a:prstGeom prst="rect">
            <a:avLst/>
          </a:prstGeom>
          <a:noFill/>
          <a:ln w="31750">
            <a:noFill/>
          </a:ln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altLang="ko-KR" sz="1600" dirty="0">
                <a:latin typeface="Ebrima" pitchFamily="2" charset="0"/>
                <a:ea typeface="Ebrima" pitchFamily="2" charset="0"/>
                <a:cs typeface="Ebrima" pitchFamily="2" charset="0"/>
              </a:rPr>
              <a:t> Create SSH key</a:t>
            </a:r>
            <a:endParaRPr lang="en" altLang="ko-KR" sz="1600" b="1" dirty="0">
              <a:solidFill>
                <a:srgbClr val="FF0000"/>
              </a:solidFill>
              <a:latin typeface="맑은 고딕 (본문)"/>
            </a:endParaRPr>
          </a:p>
          <a:p>
            <a:pPr marL="0" lvl="1"/>
            <a:r>
              <a:rPr lang="en-US" altLang="ko-KR" sz="1600" dirty="0">
                <a:solidFill>
                  <a:srgbClr val="FF0000"/>
                </a:solidFill>
                <a:latin typeface="Ebrima" pitchFamily="2" charset="0"/>
                <a:ea typeface="Ebrima" pitchFamily="2" charset="0"/>
                <a:cs typeface="Ebrima" pitchFamily="2" charset="0"/>
              </a:rPr>
              <a:t>          </a:t>
            </a:r>
            <a:r>
              <a:rPr lang="en-US" altLang="ko-KR" sz="1600" b="1" dirty="0">
                <a:solidFill>
                  <a:srgbClr val="FF0000"/>
                </a:solidFill>
                <a:latin typeface="맑은 고딕 (본문)"/>
              </a:rPr>
              <a:t>$ </a:t>
            </a:r>
            <a:r>
              <a:rPr lang="en" altLang="ko-KR" sz="1600" b="1" dirty="0">
                <a:solidFill>
                  <a:srgbClr val="FF0000"/>
                </a:solidFill>
                <a:latin typeface="맑은 고딕 (본문)"/>
              </a:rPr>
              <a:t>sudo ssh-keygen</a:t>
            </a:r>
          </a:p>
          <a:p>
            <a:pPr marL="0" lvl="1"/>
            <a:r>
              <a:rPr lang="en-US" altLang="ko-KR" sz="1600" dirty="0">
                <a:solidFill>
                  <a:srgbClr val="FF0000"/>
                </a:solidFill>
                <a:latin typeface="Ebrima" pitchFamily="2" charset="0"/>
                <a:ea typeface="Ebrima" pitchFamily="2" charset="0"/>
                <a:cs typeface="Ebrima" pitchFamily="2" charset="0"/>
              </a:rPr>
              <a:t>          </a:t>
            </a:r>
            <a:r>
              <a:rPr lang="en-US" altLang="ko-KR" sz="1600" b="1" dirty="0">
                <a:solidFill>
                  <a:srgbClr val="FF0000"/>
                </a:solidFill>
                <a:latin typeface="맑은 고딕 (본문)"/>
              </a:rPr>
              <a:t>$ </a:t>
            </a:r>
            <a:r>
              <a:rPr lang="en" altLang="ko-KR" sz="1600" b="1" dirty="0">
                <a:solidFill>
                  <a:srgbClr val="FF0000"/>
                </a:solidFill>
                <a:latin typeface="맑은 고딕 (본문)"/>
              </a:rPr>
              <a:t>sudo cat ~/.ssh/id_rsa.pub</a:t>
            </a:r>
          </a:p>
          <a:p>
            <a:r>
              <a:rPr lang="en-US" altLang="ko-KR" sz="1600" dirty="0">
                <a:latin typeface="Ebrima" pitchFamily="2" charset="0"/>
                <a:ea typeface="Ebrima" pitchFamily="2" charset="0"/>
                <a:cs typeface="Ebrima" pitchFamily="2" charset="0"/>
              </a:rPr>
              <a:t>          Copy the outcome , press “upload” and paste it on “User ID” and import</a:t>
            </a:r>
          </a:p>
          <a:p>
            <a:endParaRPr lang="en-US" altLang="ko-KR" sz="1600" dirty="0">
              <a:latin typeface="Ebrima" pitchFamily="2" charset="0"/>
              <a:ea typeface="Ebrima" pitchFamily="2" charset="0"/>
              <a:cs typeface="Ebrima" pitchFamily="2" charset="0"/>
            </a:endParaRPr>
          </a:p>
          <a:p>
            <a:pPr>
              <a:buFont typeface="Arial" pitchFamily="34" charset="0"/>
              <a:buChar char="•"/>
            </a:pPr>
            <a:r>
              <a:rPr lang="en-US" altLang="ko-KR" sz="1600" dirty="0">
                <a:latin typeface="Ebrima" pitchFamily="2" charset="0"/>
                <a:ea typeface="Ebrima" pitchFamily="2" charset="0"/>
                <a:cs typeface="Ebrima" pitchFamily="2" charset="0"/>
              </a:rPr>
              <a:t> Deploy</a:t>
            </a:r>
          </a:p>
          <a:p>
            <a:pPr marL="285750" indent="-285750">
              <a:buFontTx/>
              <a:buChar char="-"/>
            </a:pPr>
            <a:r>
              <a:rPr lang="en-US" altLang="ko-KR" sz="1600" dirty="0">
                <a:latin typeface="Ebrima" pitchFamily="2" charset="0"/>
                <a:ea typeface="Ebrima" pitchFamily="2" charset="0"/>
                <a:cs typeface="Ebrima" pitchFamily="2" charset="0"/>
              </a:rPr>
              <a:t>From “take action”, choose “deploy”</a:t>
            </a:r>
          </a:p>
          <a:p>
            <a:pPr marL="285750" indent="-285750">
              <a:buFontTx/>
              <a:buChar char="-"/>
            </a:pPr>
            <a:r>
              <a:rPr lang="en-US" altLang="ko-KR" sz="1600" dirty="0">
                <a:latin typeface="Ebrima" pitchFamily="2" charset="0"/>
                <a:ea typeface="Ebrima" pitchFamily="2" charset="0"/>
                <a:cs typeface="Ebrima" pitchFamily="2" charset="0"/>
              </a:rPr>
              <a:t>OS remote Install complete</a:t>
            </a:r>
          </a:p>
          <a:p>
            <a:endParaRPr lang="en-US" altLang="ko-KR" sz="1600" dirty="0">
              <a:latin typeface="Ebrima" pitchFamily="2" charset="0"/>
              <a:ea typeface="Ebrima" pitchFamily="2" charset="0"/>
              <a:cs typeface="Ebrima" pitchFamily="2" charset="0"/>
            </a:endParaRPr>
          </a:p>
          <a:p>
            <a:pPr marL="285750" indent="-285750">
              <a:buFontTx/>
              <a:buChar char="-"/>
            </a:pPr>
            <a:endParaRPr lang="en-US" altLang="ko-KR" sz="1600" dirty="0">
              <a:latin typeface="Ebrima" pitchFamily="2" charset="0"/>
              <a:ea typeface="Ebrima" pitchFamily="2" charset="0"/>
              <a:cs typeface="Ebrima" pitchFamily="2" charset="0"/>
            </a:endParaRPr>
          </a:p>
          <a:p>
            <a:endParaRPr lang="en-US" altLang="ko-KR" sz="1600" dirty="0">
              <a:latin typeface="Ebrima" pitchFamily="2" charset="0"/>
              <a:ea typeface="Ebrima" pitchFamily="2" charset="0"/>
              <a:cs typeface="Ebrima" pitchFamily="2" charset="0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61B8E2DC-BD26-43A1-AB19-A6D959A96A74}"/>
              </a:ext>
            </a:extLst>
          </p:cNvPr>
          <p:cNvGrpSpPr/>
          <p:nvPr/>
        </p:nvGrpSpPr>
        <p:grpSpPr>
          <a:xfrm>
            <a:off x="697540" y="1881479"/>
            <a:ext cx="7805097" cy="2287156"/>
            <a:chOff x="624555" y="1513030"/>
            <a:chExt cx="7805097" cy="4062913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3BD36808-4542-4133-AF91-557D9E8068D7}"/>
                </a:ext>
              </a:extLst>
            </p:cNvPr>
            <p:cNvSpPr/>
            <p:nvPr/>
          </p:nvSpPr>
          <p:spPr>
            <a:xfrm>
              <a:off x="664319" y="1547532"/>
              <a:ext cx="7708878" cy="3966026"/>
            </a:xfrm>
            <a:prstGeom prst="rect">
              <a:avLst/>
            </a:prstGeom>
            <a:noFill/>
            <a:ln w="12700">
              <a:solidFill>
                <a:srgbClr val="FFA34D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D80DDDD9-8B87-4AD7-AD02-AA11F64829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555" y="1513030"/>
              <a:ext cx="102904" cy="104298"/>
            </a:xfrm>
            <a:prstGeom prst="ellipse">
              <a:avLst/>
            </a:prstGeom>
            <a:solidFill>
              <a:srgbClr val="FFA3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7BA2F9C7-AB79-45B4-8B6B-29C56CE8F36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26748" y="5471645"/>
              <a:ext cx="102904" cy="104298"/>
            </a:xfrm>
            <a:prstGeom prst="ellipse">
              <a:avLst/>
            </a:prstGeom>
            <a:solidFill>
              <a:srgbClr val="FFA3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5391750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42A0E85E-D9DA-432E-8328-AA48B06898B6}"/>
              </a:ext>
            </a:extLst>
          </p:cNvPr>
          <p:cNvSpPr txBox="1">
            <a:spLocks/>
          </p:cNvSpPr>
          <p:nvPr/>
        </p:nvSpPr>
        <p:spPr>
          <a:xfrm>
            <a:off x="1381014" y="2586504"/>
            <a:ext cx="6405696" cy="928694"/>
          </a:xfrm>
          <a:prstGeom prst="rect">
            <a:avLst/>
          </a:prstGeom>
        </p:spPr>
        <p:txBody>
          <a:bodyPr>
            <a:noAutofit/>
          </a:bodyPr>
          <a:lstStyle/>
          <a:p>
            <a:pPr algn="ctr"/>
            <a:r>
              <a:rPr lang="en-US" altLang="ko-KR" sz="2400" dirty="0">
                <a:latin typeface="Ebrima" pitchFamily="2" charset="0"/>
                <a:ea typeface="Ebrima" pitchFamily="2" charset="0"/>
                <a:cs typeface="Ebrima" pitchFamily="2" charset="0"/>
              </a:rPr>
              <a:t>Remaining Lab practice requires </a:t>
            </a:r>
          </a:p>
          <a:p>
            <a:pPr algn="ctr"/>
            <a:r>
              <a:rPr lang="en-US" altLang="ko-KR" sz="2400" dirty="0">
                <a:latin typeface="Ebrima" pitchFamily="2" charset="0"/>
                <a:ea typeface="Ebrima" pitchFamily="2" charset="0"/>
                <a:cs typeface="Ebrima" pitchFamily="2" charset="0"/>
              </a:rPr>
              <a:t>special Box resources with</a:t>
            </a:r>
          </a:p>
          <a:p>
            <a:pPr algn="ctr"/>
            <a:r>
              <a:rPr lang="en-US" altLang="ko-KR" sz="2400" b="1" dirty="0">
                <a:solidFill>
                  <a:srgbClr val="F27300"/>
                </a:solidFill>
                <a:latin typeface="Ebrima" pitchFamily="2" charset="0"/>
                <a:ea typeface="Ebrima" pitchFamily="2" charset="0"/>
                <a:cs typeface="Ebrima" pitchFamily="2" charset="0"/>
              </a:rPr>
              <a:t>IPMI or similar Remote Power Management, PXE Boot support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D4D3C95-AF82-4A75-BA66-89019918439E}"/>
              </a:ext>
            </a:extLst>
          </p:cNvPr>
          <p:cNvSpPr/>
          <p:nvPr/>
        </p:nvSpPr>
        <p:spPr>
          <a:xfrm>
            <a:off x="857224" y="2104606"/>
            <a:ext cx="7387406" cy="2410724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CE6DB69C-AD3A-4084-8E4D-0586DB1C1BC0}"/>
              </a:ext>
            </a:extLst>
          </p:cNvPr>
          <p:cNvSpPr>
            <a:spLocks noChangeAspect="1"/>
          </p:cNvSpPr>
          <p:nvPr/>
        </p:nvSpPr>
        <p:spPr>
          <a:xfrm>
            <a:off x="811959" y="2066211"/>
            <a:ext cx="99607" cy="10095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1BD52DD7-CA71-4F0B-9713-CEAF0F13E634}"/>
              </a:ext>
            </a:extLst>
          </p:cNvPr>
          <p:cNvSpPr>
            <a:spLocks noChangeAspect="1"/>
          </p:cNvSpPr>
          <p:nvPr/>
        </p:nvSpPr>
        <p:spPr>
          <a:xfrm>
            <a:off x="8197232" y="4471051"/>
            <a:ext cx="99607" cy="10095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F940E28B-5947-49C6-A64C-97E0BA21B58B}"/>
              </a:ext>
            </a:extLst>
          </p:cNvPr>
          <p:cNvSpPr txBox="1">
            <a:spLocks/>
          </p:cNvSpPr>
          <p:nvPr/>
        </p:nvSpPr>
        <p:spPr>
          <a:xfrm>
            <a:off x="3029656" y="1800686"/>
            <a:ext cx="3000396" cy="589674"/>
          </a:xfrm>
          <a:prstGeom prst="rect">
            <a:avLst/>
          </a:prstGeom>
          <a:solidFill>
            <a:srgbClr val="00747B"/>
          </a:solidFill>
          <a:effectLst>
            <a:outerShdw blurRad="1016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None/>
            </a:pPr>
            <a:r>
              <a:rPr lang="en-US" altLang="ko-KR" sz="3200" b="1" dirty="0">
                <a:solidFill>
                  <a:schemeClr val="bg1"/>
                </a:solidFill>
                <a:latin typeface="Ebrima" pitchFamily="2" charset="0"/>
                <a:ea typeface="Ebrima" pitchFamily="2" charset="0"/>
                <a:cs typeface="Ebrima" pitchFamily="2" charset="0"/>
              </a:rPr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30540595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-1" y="0"/>
            <a:ext cx="6166339" cy="10772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0070C0"/>
                </a:solidFill>
                <a:latin typeface="+mj-ea"/>
                <a:ea typeface="+mj-ea"/>
              </a:rPr>
              <a:t>#7–1 OS Automated Installation: Establish physical interconnect </a:t>
            </a:r>
            <a:endParaRPr lang="ko-KR" altLang="en-US" sz="3200" dirty="0">
              <a:solidFill>
                <a:srgbClr val="0070C0"/>
              </a:solidFill>
              <a:latin typeface="+mj-ea"/>
              <a:ea typeface="+mj-ea"/>
            </a:endParaRPr>
          </a:p>
        </p:txBody>
      </p:sp>
      <p:pic>
        <p:nvPicPr>
          <p:cNvPr id="20" name="Picture 4" descr="netgear prosafe 16 port gigabit switchì ëí ì´ë¯¸ì§ ê²ìê²°ê³¼">
            <a:extLst>
              <a:ext uri="{FF2B5EF4-FFF2-40B4-BE49-F238E27FC236}">
                <a16:creationId xmlns:a16="http://schemas.microsoft.com/office/drawing/2014/main" id="{EC8945CE-1E8D-4133-8ED4-0863C517F4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613" y="5450330"/>
            <a:ext cx="1698813" cy="734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4637B912-0A61-41BB-8285-6AAC99FA2CCA}"/>
              </a:ext>
            </a:extLst>
          </p:cNvPr>
          <p:cNvCxnSpPr/>
          <p:nvPr/>
        </p:nvCxnSpPr>
        <p:spPr>
          <a:xfrm>
            <a:off x="2065927" y="5012659"/>
            <a:ext cx="0" cy="497665"/>
          </a:xfrm>
          <a:prstGeom prst="line">
            <a:avLst/>
          </a:prstGeom>
          <a:ln w="254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DD24B2B7-AC60-4AC0-BEEA-C177F8EA0A0C}"/>
              </a:ext>
            </a:extLst>
          </p:cNvPr>
          <p:cNvCxnSpPr/>
          <p:nvPr/>
        </p:nvCxnSpPr>
        <p:spPr>
          <a:xfrm>
            <a:off x="2509990" y="5012659"/>
            <a:ext cx="0" cy="584376"/>
          </a:xfrm>
          <a:prstGeom prst="line">
            <a:avLst/>
          </a:prstGeom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그림 24">
            <a:extLst>
              <a:ext uri="{FF2B5EF4-FFF2-40B4-BE49-F238E27FC236}">
                <a16:creationId xmlns:a16="http://schemas.microsoft.com/office/drawing/2014/main" id="{292007F5-8089-4EA5-B329-05BFDEDD6F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6380" y="2631689"/>
            <a:ext cx="3251473" cy="646775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B1550BC1-C70F-4CD2-8C48-8E519AA99BE8}"/>
              </a:ext>
            </a:extLst>
          </p:cNvPr>
          <p:cNvSpPr/>
          <p:nvPr/>
        </p:nvSpPr>
        <p:spPr>
          <a:xfrm>
            <a:off x="5507096" y="2775667"/>
            <a:ext cx="260131" cy="22309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꺾인 연결선 47">
            <a:extLst>
              <a:ext uri="{FF2B5EF4-FFF2-40B4-BE49-F238E27FC236}">
                <a16:creationId xmlns:a16="http://schemas.microsoft.com/office/drawing/2014/main" id="{0EFBCDC7-E16A-47D9-B930-005D54D33A9A}"/>
              </a:ext>
            </a:extLst>
          </p:cNvPr>
          <p:cNvCxnSpPr>
            <a:stCxn id="20" idx="3"/>
            <a:endCxn id="26" idx="0"/>
          </p:cNvCxnSpPr>
          <p:nvPr/>
        </p:nvCxnSpPr>
        <p:spPr>
          <a:xfrm flipV="1">
            <a:off x="3127426" y="2775667"/>
            <a:ext cx="2509736" cy="3042030"/>
          </a:xfrm>
          <a:prstGeom prst="bentConnector4">
            <a:avLst>
              <a:gd name="adj1" fmla="val 40916"/>
              <a:gd name="adj2" fmla="val 107515"/>
            </a:avLst>
          </a:prstGeom>
          <a:ln w="254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7986CF98-3FEA-4249-AFC1-115B31A68CA6}"/>
              </a:ext>
            </a:extLst>
          </p:cNvPr>
          <p:cNvSpPr txBox="1"/>
          <p:nvPr/>
        </p:nvSpPr>
        <p:spPr>
          <a:xfrm>
            <a:off x="4441936" y="2725700"/>
            <a:ext cx="8499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Ebrima" pitchFamily="2" charset="0"/>
                <a:ea typeface="Ebrima" pitchFamily="2" charset="0"/>
                <a:cs typeface="Ebrima" pitchFamily="2" charset="0"/>
              </a:rPr>
              <a:t>IPMI port</a:t>
            </a:r>
            <a:endParaRPr lang="ko-KR" altLang="en-US" sz="1200" dirty="0">
              <a:latin typeface="Ebrima" pitchFamily="2" charset="0"/>
              <a:cs typeface="Ebrima" pitchFamily="2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E51D497-8828-4088-8D51-9863B7BA5E20}"/>
              </a:ext>
            </a:extLst>
          </p:cNvPr>
          <p:cNvSpPr/>
          <p:nvPr/>
        </p:nvSpPr>
        <p:spPr>
          <a:xfrm>
            <a:off x="5838685" y="2869195"/>
            <a:ext cx="984830" cy="33895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꺾인 연결선 52">
            <a:extLst>
              <a:ext uri="{FF2B5EF4-FFF2-40B4-BE49-F238E27FC236}">
                <a16:creationId xmlns:a16="http://schemas.microsoft.com/office/drawing/2014/main" id="{EA1A3E0A-6118-4885-8E6A-A490D4CE5058}"/>
              </a:ext>
            </a:extLst>
          </p:cNvPr>
          <p:cNvCxnSpPr>
            <a:stCxn id="20" idx="3"/>
            <a:endCxn id="29" idx="0"/>
          </p:cNvCxnSpPr>
          <p:nvPr/>
        </p:nvCxnSpPr>
        <p:spPr>
          <a:xfrm flipV="1">
            <a:off x="3127426" y="2869195"/>
            <a:ext cx="3203674" cy="2948502"/>
          </a:xfrm>
          <a:prstGeom prst="bentConnector4">
            <a:avLst>
              <a:gd name="adj1" fmla="val 35816"/>
              <a:gd name="adj2" fmla="val 107753"/>
            </a:avLst>
          </a:prstGeom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FC9590D7-356D-41F8-BC52-4FA00D80ECDF}"/>
              </a:ext>
            </a:extLst>
          </p:cNvPr>
          <p:cNvSpPr txBox="1"/>
          <p:nvPr/>
        </p:nvSpPr>
        <p:spPr>
          <a:xfrm>
            <a:off x="5681274" y="3241594"/>
            <a:ext cx="13837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latin typeface="Ebrima" pitchFamily="2" charset="0"/>
                <a:ea typeface="Ebrima" pitchFamily="2" charset="0"/>
                <a:cs typeface="Ebrima" pitchFamily="2" charset="0"/>
              </a:rPr>
              <a:t>Any Ethernet port</a:t>
            </a:r>
          </a:p>
          <a:p>
            <a:pPr algn="ctr"/>
            <a:r>
              <a:rPr lang="en-US" altLang="ko-KR" sz="1200" dirty="0">
                <a:latin typeface="Ebrima" pitchFamily="2" charset="0"/>
                <a:ea typeface="Ebrima" pitchFamily="2" charset="0"/>
                <a:cs typeface="Ebrima" pitchFamily="2" charset="0"/>
              </a:rPr>
              <a:t>that support PXE</a:t>
            </a:r>
            <a:endParaRPr lang="ko-KR" altLang="en-US" sz="1200" dirty="0">
              <a:latin typeface="Ebrima" pitchFamily="2" charset="0"/>
              <a:cs typeface="Ebrima" pitchFamily="2" charset="0"/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D3D54753-599C-42B1-B55E-574D3AC1F8D4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71472" y="2368535"/>
            <a:ext cx="3452948" cy="2834922"/>
          </a:xfrm>
          <a:prstGeom prst="rect">
            <a:avLst/>
          </a:prstGeom>
        </p:spPr>
      </p:pic>
      <p:grpSp>
        <p:nvGrpSpPr>
          <p:cNvPr id="33" name="그룹 32">
            <a:extLst>
              <a:ext uri="{FF2B5EF4-FFF2-40B4-BE49-F238E27FC236}">
                <a16:creationId xmlns:a16="http://schemas.microsoft.com/office/drawing/2014/main" id="{88F1CFD7-461A-4D0C-967D-00353EE29937}"/>
              </a:ext>
            </a:extLst>
          </p:cNvPr>
          <p:cNvGrpSpPr/>
          <p:nvPr/>
        </p:nvGrpSpPr>
        <p:grpSpPr>
          <a:xfrm>
            <a:off x="285720" y="1255841"/>
            <a:ext cx="3316588" cy="671901"/>
            <a:chOff x="170003" y="1955961"/>
            <a:chExt cx="3316588" cy="671901"/>
          </a:xfrm>
        </p:grpSpPr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B5175533-6A3B-4E3B-92AD-4B95D29B6FC1}"/>
                </a:ext>
              </a:extLst>
            </p:cNvPr>
            <p:cNvCxnSpPr/>
            <p:nvPr/>
          </p:nvCxnSpPr>
          <p:spPr>
            <a:xfrm>
              <a:off x="330050" y="2186955"/>
              <a:ext cx="317155" cy="0"/>
            </a:xfrm>
            <a:prstGeom prst="line">
              <a:avLst/>
            </a:prstGeom>
            <a:ln w="254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7C951C73-42B3-49CE-A1E8-218F6138451D}"/>
                </a:ext>
              </a:extLst>
            </p:cNvPr>
            <p:cNvCxnSpPr/>
            <p:nvPr/>
          </p:nvCxnSpPr>
          <p:spPr>
            <a:xfrm>
              <a:off x="330050" y="2360289"/>
              <a:ext cx="317155" cy="0"/>
            </a:xfrm>
            <a:prstGeom prst="line">
              <a:avLst/>
            </a:prstGeom>
            <a:ln w="254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EFB044A-7C4B-444D-A47A-058A74ADD4E9}"/>
                </a:ext>
              </a:extLst>
            </p:cNvPr>
            <p:cNvSpPr txBox="1"/>
            <p:nvPr/>
          </p:nvSpPr>
          <p:spPr>
            <a:xfrm>
              <a:off x="647205" y="2048455"/>
              <a:ext cx="6046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Ebrima" pitchFamily="2" charset="0"/>
                  <a:ea typeface="Ebrima" pitchFamily="2" charset="0"/>
                  <a:cs typeface="Ebrima" pitchFamily="2" charset="0"/>
                </a:rPr>
                <a:t>Power</a:t>
              </a:r>
              <a:endParaRPr lang="ko-KR" altLang="en-US" sz="1200" dirty="0">
                <a:latin typeface="Ebrima" pitchFamily="2" charset="0"/>
                <a:cs typeface="Ebrima" pitchFamily="2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16C5C88-B779-40D4-BC16-A41431D8883A}"/>
                </a:ext>
              </a:extLst>
            </p:cNvPr>
            <p:cNvSpPr txBox="1"/>
            <p:nvPr/>
          </p:nvSpPr>
          <p:spPr>
            <a:xfrm>
              <a:off x="647204" y="2223307"/>
              <a:ext cx="180049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Ebrima" pitchFamily="2" charset="0"/>
                  <a:ea typeface="Ebrima" pitchFamily="2" charset="0"/>
                  <a:cs typeface="Ebrima" pitchFamily="2" charset="0"/>
                </a:rPr>
                <a:t>Management &amp; Control</a:t>
              </a:r>
              <a:endParaRPr lang="ko-KR" altLang="en-US" sz="1200" dirty="0">
                <a:latin typeface="Ebrima" pitchFamily="2" charset="0"/>
                <a:cs typeface="Ebrima" pitchFamily="2" charset="0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E1094AD3-731A-4FC2-A7FD-F9E58C062B43}"/>
                </a:ext>
              </a:extLst>
            </p:cNvPr>
            <p:cNvSpPr/>
            <p:nvPr/>
          </p:nvSpPr>
          <p:spPr>
            <a:xfrm>
              <a:off x="214282" y="2000240"/>
              <a:ext cx="3214710" cy="571504"/>
            </a:xfrm>
            <a:prstGeom prst="rect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86CA3E92-5B08-49A5-9F9E-7060B32B508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0003" y="1955961"/>
              <a:ext cx="99607" cy="10095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CC75498A-1544-48FA-B78C-6348AAE8965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86984" y="2526905"/>
              <a:ext cx="99607" cy="10095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544943B5-E754-458C-B6AB-0FBDEB3F603E}"/>
              </a:ext>
            </a:extLst>
          </p:cNvPr>
          <p:cNvSpPr txBox="1"/>
          <p:nvPr/>
        </p:nvSpPr>
        <p:spPr>
          <a:xfrm>
            <a:off x="4401965" y="3917573"/>
            <a:ext cx="4142576" cy="338554"/>
          </a:xfrm>
          <a:prstGeom prst="rect">
            <a:avLst/>
          </a:prstGeom>
          <a:solidFill>
            <a:srgbClr val="00747B"/>
          </a:solidFill>
          <a:effectLst>
            <a:outerShdw blurRad="1016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Ebrima" pitchFamily="2" charset="0"/>
                <a:ea typeface="Ebrima" pitchFamily="2" charset="0"/>
                <a:cs typeface="Ebrima" pitchFamily="2" charset="0"/>
              </a:rPr>
              <a:t>Requirements for Automated Installation</a:t>
            </a:r>
          </a:p>
        </p:txBody>
      </p:sp>
      <p:sp>
        <p:nvSpPr>
          <p:cNvPr id="42" name="내용 개체 틀 2">
            <a:extLst>
              <a:ext uri="{FF2B5EF4-FFF2-40B4-BE49-F238E27FC236}">
                <a16:creationId xmlns:a16="http://schemas.microsoft.com/office/drawing/2014/main" id="{BFE9A3DF-C20C-4936-9934-CC252211727E}"/>
              </a:ext>
            </a:extLst>
          </p:cNvPr>
          <p:cNvSpPr txBox="1">
            <a:spLocks/>
          </p:cNvSpPr>
          <p:nvPr/>
        </p:nvSpPr>
        <p:spPr>
          <a:xfrm>
            <a:off x="4401965" y="4346201"/>
            <a:ext cx="4143404" cy="7565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44" lvl="1" indent="-285744" defTabSz="914400">
              <a:spcBef>
                <a:spcPct val="20000"/>
              </a:spcBef>
              <a:buClr>
                <a:srgbClr val="F27300"/>
              </a:buClr>
              <a:buFont typeface="Wingdings" pitchFamily="2" charset="2"/>
              <a:buChar char="§"/>
            </a:pPr>
            <a:r>
              <a:rPr lang="en-US" altLang="ko-KR" dirty="0">
                <a:solidFill>
                  <a:schemeClr val="tx1"/>
                </a:solidFill>
                <a:latin typeface="Ebrima" pitchFamily="2" charset="0"/>
                <a:ea typeface="Ebrima" pitchFamily="2" charset="0"/>
                <a:cs typeface="Ebrima" pitchFamily="2" charset="0"/>
              </a:rPr>
              <a:t>IPMI, Intel AMT, IBM HMC … and so on. </a:t>
            </a:r>
          </a:p>
          <a:p>
            <a:pPr marL="285744" lvl="1" indent="-285744" defTabSz="914400">
              <a:spcBef>
                <a:spcPct val="20000"/>
              </a:spcBef>
              <a:buClr>
                <a:srgbClr val="F27300"/>
              </a:buClr>
              <a:buFont typeface="Wingdings" pitchFamily="2" charset="2"/>
              <a:buChar char="§"/>
            </a:pPr>
            <a:r>
              <a:rPr lang="en-US" altLang="ko-KR" dirty="0">
                <a:solidFill>
                  <a:schemeClr val="tx1"/>
                </a:solidFill>
                <a:latin typeface="Ebrima" pitchFamily="2" charset="0"/>
                <a:ea typeface="Ebrima" pitchFamily="2" charset="0"/>
                <a:cs typeface="Ebrima" pitchFamily="2" charset="0"/>
              </a:rPr>
              <a:t>DHCP PXE bootable</a:t>
            </a:r>
          </a:p>
        </p:txBody>
      </p:sp>
      <p:sp>
        <p:nvSpPr>
          <p:cNvPr id="43" name="내용 개체 틀 2">
            <a:extLst>
              <a:ext uri="{FF2B5EF4-FFF2-40B4-BE49-F238E27FC236}">
                <a16:creationId xmlns:a16="http://schemas.microsoft.com/office/drawing/2014/main" id="{B69ECDD4-8622-4F82-9F5B-2637E0A0DBE3}"/>
              </a:ext>
            </a:extLst>
          </p:cNvPr>
          <p:cNvSpPr txBox="1">
            <a:spLocks/>
          </p:cNvSpPr>
          <p:nvPr/>
        </p:nvSpPr>
        <p:spPr>
          <a:xfrm>
            <a:off x="4401965" y="5060581"/>
            <a:ext cx="4143404" cy="7565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" indent="0">
              <a:buClrTx/>
              <a:buNone/>
            </a:pPr>
            <a:r>
              <a:rPr lang="en-US" altLang="ko-KR" sz="1600" b="1" dirty="0">
                <a:solidFill>
                  <a:srgbClr val="FF0000"/>
                </a:solidFill>
                <a:latin typeface="Ebrima" pitchFamily="2" charset="0"/>
                <a:ea typeface="Ebrima" pitchFamily="2" charset="0"/>
                <a:cs typeface="Ebrima" pitchFamily="2" charset="0"/>
              </a:rPr>
              <a:t>Note: Typical NUC does not satisfy the above requirement!</a:t>
            </a:r>
          </a:p>
        </p:txBody>
      </p:sp>
    </p:spTree>
    <p:extLst>
      <p:ext uri="{BB962C8B-B14F-4D97-AF65-F5344CB8AC3E}">
        <p14:creationId xmlns:p14="http://schemas.microsoft.com/office/powerpoint/2010/main" val="23168140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" y="0"/>
            <a:ext cx="6130456" cy="10772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0070C0"/>
                </a:solidFill>
                <a:latin typeface="+mj-ea"/>
                <a:ea typeface="+mj-ea"/>
              </a:rPr>
              <a:t>#7–2 OS Automatic Installation: BIOS Configuration</a:t>
            </a:r>
            <a:endParaRPr lang="ko-KR" altLang="en-US" sz="3200" dirty="0">
              <a:solidFill>
                <a:srgbClr val="0070C0"/>
              </a:solidFill>
              <a:latin typeface="+mj-ea"/>
              <a:ea typeface="+mj-ea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0F90BE9-E101-468C-A21A-879F901BA8AB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183999" y="839034"/>
            <a:ext cx="1843986" cy="366801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3F613951-E1A0-4180-8A04-E607ADBFAF38}"/>
              </a:ext>
            </a:extLst>
          </p:cNvPr>
          <p:cNvGrpSpPr/>
          <p:nvPr/>
        </p:nvGrpSpPr>
        <p:grpSpPr>
          <a:xfrm>
            <a:off x="812162" y="1714487"/>
            <a:ext cx="7451362" cy="2665431"/>
            <a:chOff x="549661" y="1842115"/>
            <a:chExt cx="8022868" cy="2869865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4B9CE13C-35BE-4A9F-9115-82DE2AF76F00}"/>
                </a:ext>
              </a:extLst>
            </p:cNvPr>
            <p:cNvGrpSpPr/>
            <p:nvPr/>
          </p:nvGrpSpPr>
          <p:grpSpPr>
            <a:xfrm>
              <a:off x="549661" y="1842115"/>
              <a:ext cx="3971294" cy="2852969"/>
              <a:chOff x="549661" y="1842115"/>
              <a:chExt cx="3971294" cy="2852969"/>
            </a:xfrm>
          </p:grpSpPr>
          <p:pic>
            <p:nvPicPr>
              <p:cNvPr id="20" name="그림 19">
                <a:extLst>
                  <a:ext uri="{FF2B5EF4-FFF2-40B4-BE49-F238E27FC236}">
                    <a16:creationId xmlns:a16="http://schemas.microsoft.com/office/drawing/2014/main" id="{DC72A6E5-E2C5-4FEF-8D06-1517257580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9661" y="1842115"/>
                <a:ext cx="3971294" cy="2852969"/>
              </a:xfrm>
              <a:prstGeom prst="rect">
                <a:avLst/>
              </a:prstGeom>
            </p:spPr>
          </p:pic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EA3E292B-1215-40C7-ABB5-E473B937FA1D}"/>
                  </a:ext>
                </a:extLst>
              </p:cNvPr>
              <p:cNvSpPr/>
              <p:nvPr/>
            </p:nvSpPr>
            <p:spPr>
              <a:xfrm>
                <a:off x="627311" y="3427927"/>
                <a:ext cx="2139942" cy="989496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id="{48DBAD83-7DA5-4311-9CFF-F6E9F0B2BFF3}"/>
                  </a:ext>
                </a:extLst>
              </p:cNvPr>
              <p:cNvCxnSpPr/>
              <p:nvPr/>
            </p:nvCxnSpPr>
            <p:spPr>
              <a:xfrm>
                <a:off x="654924" y="4094609"/>
                <a:ext cx="2028117" cy="0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B8D45F7F-CCBF-4848-874E-C8A22EF2A371}"/>
                </a:ext>
              </a:extLst>
            </p:cNvPr>
            <p:cNvGrpSpPr/>
            <p:nvPr/>
          </p:nvGrpSpPr>
          <p:grpSpPr>
            <a:xfrm>
              <a:off x="4734864" y="1842116"/>
              <a:ext cx="3837665" cy="2869864"/>
              <a:chOff x="4734864" y="1842116"/>
              <a:chExt cx="3837665" cy="2869864"/>
            </a:xfrm>
          </p:grpSpPr>
          <p:pic>
            <p:nvPicPr>
              <p:cNvPr id="15" name="그림 14">
                <a:extLst>
                  <a:ext uri="{FF2B5EF4-FFF2-40B4-BE49-F238E27FC236}">
                    <a16:creationId xmlns:a16="http://schemas.microsoft.com/office/drawing/2014/main" id="{7A28DCDA-3144-4816-B09D-079D3D4E00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34864" y="1842116"/>
                <a:ext cx="3837665" cy="2869864"/>
              </a:xfrm>
              <a:prstGeom prst="rect">
                <a:avLst/>
              </a:prstGeom>
            </p:spPr>
          </p:pic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9A168824-3547-4C48-8584-1AB21B293DC3}"/>
                  </a:ext>
                </a:extLst>
              </p:cNvPr>
              <p:cNvSpPr/>
              <p:nvPr/>
            </p:nvSpPr>
            <p:spPr>
              <a:xfrm>
                <a:off x="4798166" y="2581125"/>
                <a:ext cx="2341117" cy="671360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C2B835D6-B13E-48CD-B32F-9F3055D54461}"/>
                  </a:ext>
                </a:extLst>
              </p:cNvPr>
              <p:cNvSpPr/>
              <p:nvPr/>
            </p:nvSpPr>
            <p:spPr>
              <a:xfrm>
                <a:off x="6451548" y="2859494"/>
                <a:ext cx="596505" cy="91229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8" name="직선 화살표 연결선 17">
                <a:extLst>
                  <a:ext uri="{FF2B5EF4-FFF2-40B4-BE49-F238E27FC236}">
                    <a16:creationId xmlns:a16="http://schemas.microsoft.com/office/drawing/2014/main" id="{2B24589A-EFE4-48BD-821F-EE80CAB92716}"/>
                  </a:ext>
                </a:extLst>
              </p:cNvPr>
              <p:cNvCxnSpPr>
                <a:endCxn id="17" idx="1"/>
              </p:cNvCxnSpPr>
              <p:nvPr/>
            </p:nvCxnSpPr>
            <p:spPr>
              <a:xfrm flipV="1">
                <a:off x="6191893" y="2905109"/>
                <a:ext cx="259655" cy="52281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DC67C45-69BC-47FB-BF41-BC5A4ED104E4}"/>
                  </a:ext>
                </a:extLst>
              </p:cNvPr>
              <p:cNvSpPr txBox="1"/>
              <p:nvPr/>
            </p:nvSpPr>
            <p:spPr>
              <a:xfrm>
                <a:off x="5519876" y="3386991"/>
                <a:ext cx="1344033" cy="2466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dirty="0"/>
                  <a:t>IPMI IP Configuration</a:t>
                </a:r>
                <a:endParaRPr lang="ko-KR" altLang="en-US" sz="1200" dirty="0"/>
              </a:p>
            </p:txBody>
          </p:sp>
        </p:grp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98E2BF2D-AEF2-4799-AFA1-7B9B5C77792B}"/>
              </a:ext>
            </a:extLst>
          </p:cNvPr>
          <p:cNvSpPr txBox="1"/>
          <p:nvPr/>
        </p:nvSpPr>
        <p:spPr>
          <a:xfrm>
            <a:off x="1223206" y="4500570"/>
            <a:ext cx="2768707" cy="338554"/>
          </a:xfrm>
          <a:prstGeom prst="rect">
            <a:avLst/>
          </a:prstGeom>
          <a:solidFill>
            <a:srgbClr val="00747B"/>
          </a:solidFill>
          <a:effectLst>
            <a:outerShdw blurRad="1016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Ebrima" pitchFamily="2" charset="0"/>
                <a:ea typeface="Ebrima" pitchFamily="2" charset="0"/>
                <a:cs typeface="Ebrima" pitchFamily="2" charset="0"/>
              </a:rPr>
              <a:t>&lt;BIOS PXE Configuration&gt;</a:t>
            </a:r>
            <a:endParaRPr lang="ko-KR" altLang="en-US" sz="1600" b="1" dirty="0">
              <a:solidFill>
                <a:schemeClr val="bg1"/>
              </a:solidFill>
              <a:latin typeface="Ebrima" pitchFamily="2" charset="0"/>
              <a:cs typeface="Ebrima" pitchFamily="2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AC0B8E0-23BC-4B41-BA9D-6325CAA65950}"/>
              </a:ext>
            </a:extLst>
          </p:cNvPr>
          <p:cNvSpPr txBox="1"/>
          <p:nvPr/>
        </p:nvSpPr>
        <p:spPr>
          <a:xfrm>
            <a:off x="5000628" y="4500570"/>
            <a:ext cx="2853666" cy="338554"/>
          </a:xfrm>
          <a:prstGeom prst="rect">
            <a:avLst/>
          </a:prstGeom>
          <a:solidFill>
            <a:srgbClr val="00747B"/>
          </a:solidFill>
          <a:effectLst>
            <a:outerShdw blurRad="1016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Ebrima" pitchFamily="2" charset="0"/>
                <a:ea typeface="Ebrima" pitchFamily="2" charset="0"/>
                <a:cs typeface="Ebrima" pitchFamily="2" charset="0"/>
              </a:rPr>
              <a:t>&lt;BIOS IPMI Configuration&gt;</a:t>
            </a:r>
            <a:endParaRPr lang="ko-KR" altLang="en-US" sz="1600" b="1" dirty="0">
              <a:solidFill>
                <a:schemeClr val="bg1"/>
              </a:solidFill>
              <a:latin typeface="Ebrima" pitchFamily="2" charset="0"/>
              <a:cs typeface="Ebrima" pitchFamily="2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2062FA9-A71E-4CB3-AC53-F1CFF6422BE3}"/>
              </a:ext>
            </a:extLst>
          </p:cNvPr>
          <p:cNvSpPr txBox="1"/>
          <p:nvPr/>
        </p:nvSpPr>
        <p:spPr>
          <a:xfrm>
            <a:off x="889443" y="4929198"/>
            <a:ext cx="4536819" cy="634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44" indent="-285744">
              <a:spcBef>
                <a:spcPct val="20000"/>
              </a:spcBef>
              <a:buClr>
                <a:srgbClr val="F27300"/>
              </a:buClr>
              <a:buFont typeface="Wingdings" pitchFamily="2" charset="2"/>
              <a:buChar char="§"/>
              <a:defRPr/>
            </a:pPr>
            <a:r>
              <a:rPr lang="en-US" altLang="ko-KR" sz="1600" dirty="0">
                <a:latin typeface="Ebrima" pitchFamily="2" charset="0"/>
                <a:ea typeface="Ebrima" pitchFamily="2" charset="0"/>
                <a:cs typeface="Ebrima" pitchFamily="2" charset="0"/>
              </a:rPr>
              <a:t>After then </a:t>
            </a:r>
            <a:r>
              <a:rPr lang="en-US" altLang="ko-KR" sz="1600" dirty="0">
                <a:solidFill>
                  <a:srgbClr val="FF0000"/>
                </a:solidFill>
                <a:latin typeface="Ebrima" pitchFamily="2" charset="0"/>
                <a:ea typeface="Ebrima" pitchFamily="2" charset="0"/>
                <a:cs typeface="Ebrima" pitchFamily="2" charset="0"/>
              </a:rPr>
              <a:t>Save Configuration and Exit</a:t>
            </a:r>
          </a:p>
          <a:p>
            <a:pPr marL="285744" indent="-285744">
              <a:spcBef>
                <a:spcPct val="20000"/>
              </a:spcBef>
              <a:buClr>
                <a:srgbClr val="F27300"/>
              </a:buClr>
              <a:buFont typeface="Wingdings" pitchFamily="2" charset="2"/>
              <a:buChar char="§"/>
              <a:defRPr/>
            </a:pPr>
            <a:r>
              <a:rPr lang="en-US" altLang="ko-KR" sz="1600" dirty="0">
                <a:latin typeface="Ebrima" pitchFamily="2" charset="0"/>
                <a:ea typeface="Ebrima" pitchFamily="2" charset="0"/>
                <a:cs typeface="Ebrima" pitchFamily="2" charset="0"/>
              </a:rPr>
              <a:t>And then the PXE booting sequence is stated</a:t>
            </a:r>
            <a:endParaRPr lang="ko-KR" altLang="en-US" sz="1600" dirty="0">
              <a:latin typeface="Ebrima" pitchFamily="2" charset="0"/>
              <a:ea typeface="Ebrima" pitchFamily="2" charset="0"/>
              <a:cs typeface="Ebrima" pitchFamily="2" charset="0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07351B3E-3D34-49DD-8519-ADBC6FD09424}"/>
              </a:ext>
            </a:extLst>
          </p:cNvPr>
          <p:cNvGrpSpPr/>
          <p:nvPr/>
        </p:nvGrpSpPr>
        <p:grpSpPr>
          <a:xfrm>
            <a:off x="624555" y="1556336"/>
            <a:ext cx="7805097" cy="4137686"/>
            <a:chOff x="624555" y="1513030"/>
            <a:chExt cx="7805097" cy="4137686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9005E1FE-8A0B-46C4-884D-5DF06060D621}"/>
                </a:ext>
              </a:extLst>
            </p:cNvPr>
            <p:cNvSpPr/>
            <p:nvPr/>
          </p:nvSpPr>
          <p:spPr>
            <a:xfrm>
              <a:off x="664319" y="1547532"/>
              <a:ext cx="7708878" cy="4052740"/>
            </a:xfrm>
            <a:prstGeom prst="rect">
              <a:avLst/>
            </a:prstGeom>
            <a:noFill/>
            <a:ln w="12700">
              <a:solidFill>
                <a:srgbClr val="FFA34D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4C9CB351-F0CC-407B-8E53-D4F36DDE991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555" y="1513030"/>
              <a:ext cx="102904" cy="104298"/>
            </a:xfrm>
            <a:prstGeom prst="ellipse">
              <a:avLst/>
            </a:prstGeom>
            <a:solidFill>
              <a:srgbClr val="FFA3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2D3F6522-9387-4CC1-B73A-74D893DA91E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26748" y="5546418"/>
              <a:ext cx="102904" cy="104298"/>
            </a:xfrm>
            <a:prstGeom prst="ellipse">
              <a:avLst/>
            </a:prstGeom>
            <a:solidFill>
              <a:srgbClr val="FFA3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9454319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" y="0"/>
            <a:ext cx="6130456" cy="10772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0070C0"/>
                </a:solidFill>
                <a:latin typeface="+mj-ea"/>
                <a:ea typeface="+mj-ea"/>
              </a:rPr>
              <a:t>#8–1 OS Automatic </a:t>
            </a:r>
            <a:r>
              <a:rPr lang="en-US" altLang="ko-KR" sz="3200" dirty="0" err="1">
                <a:solidFill>
                  <a:srgbClr val="0070C0"/>
                </a:solidFill>
                <a:latin typeface="+mj-ea"/>
                <a:ea typeface="+mj-ea"/>
              </a:rPr>
              <a:t>Installation:Enlistment</a:t>
            </a:r>
            <a:endParaRPr lang="ko-KR" altLang="en-US" sz="3200" dirty="0">
              <a:solidFill>
                <a:srgbClr val="0070C0"/>
              </a:solidFill>
              <a:latin typeface="+mj-ea"/>
              <a:ea typeface="+mj-ea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0F90BE9-E101-468C-A21A-879F901BA8AB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183999" y="839034"/>
            <a:ext cx="1843986" cy="366801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58594CF1-2912-47B7-889B-5DE363A15F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653" y="1418427"/>
            <a:ext cx="3312427" cy="1504392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3B21B1EB-4408-40B6-8A45-3061F6AF5D08}"/>
              </a:ext>
            </a:extLst>
          </p:cNvPr>
          <p:cNvSpPr txBox="1"/>
          <p:nvPr/>
        </p:nvSpPr>
        <p:spPr>
          <a:xfrm>
            <a:off x="1301522" y="3028770"/>
            <a:ext cx="2220480" cy="307777"/>
          </a:xfrm>
          <a:prstGeom prst="rect">
            <a:avLst/>
          </a:prstGeom>
          <a:solidFill>
            <a:srgbClr val="00747B"/>
          </a:solidFill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Ebrima" pitchFamily="2" charset="0"/>
                <a:ea typeface="Ebrima" pitchFamily="2" charset="0"/>
                <a:cs typeface="Ebrima" pitchFamily="2" charset="0"/>
              </a:rPr>
              <a:t>&lt;Succeed PXE booting&gt;</a:t>
            </a:r>
            <a:endParaRPr lang="ko-KR" altLang="en-US" sz="1400" b="1" dirty="0">
              <a:solidFill>
                <a:schemeClr val="bg1"/>
              </a:solidFill>
              <a:latin typeface="Ebrima" pitchFamily="2" charset="0"/>
              <a:ea typeface="Ebrima" pitchFamily="2" charset="0"/>
              <a:cs typeface="Ebrima" pitchFamily="2" charset="0"/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182AE08F-D230-45B0-A695-0EE88FFCE6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8139" y="1418427"/>
            <a:ext cx="4038638" cy="1504392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AEC7EA66-4186-4AC0-B607-EFC466C50A96}"/>
              </a:ext>
            </a:extLst>
          </p:cNvPr>
          <p:cNvSpPr txBox="1"/>
          <p:nvPr/>
        </p:nvSpPr>
        <p:spPr>
          <a:xfrm>
            <a:off x="4792366" y="3028770"/>
            <a:ext cx="2885726" cy="307777"/>
          </a:xfrm>
          <a:prstGeom prst="rect">
            <a:avLst/>
          </a:prstGeom>
          <a:solidFill>
            <a:srgbClr val="00747B"/>
          </a:solidFill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Ebrima" pitchFamily="2" charset="0"/>
                <a:ea typeface="Ebrima" pitchFamily="2" charset="0"/>
                <a:cs typeface="Ebrima" pitchFamily="2" charset="0"/>
              </a:rPr>
              <a:t>&lt;Enlistment after PXE booting&gt;</a:t>
            </a:r>
            <a:endParaRPr lang="ko-KR" altLang="en-US" sz="1400" b="1" dirty="0">
              <a:solidFill>
                <a:schemeClr val="bg1"/>
              </a:solidFill>
              <a:latin typeface="Ebrima" pitchFamily="2" charset="0"/>
              <a:ea typeface="Ebrima" pitchFamily="2" charset="0"/>
              <a:cs typeface="Ebrima" pitchFamily="2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E01C35DC-76DA-427F-AC57-62AA04AC9927}"/>
              </a:ext>
            </a:extLst>
          </p:cNvPr>
          <p:cNvSpPr/>
          <p:nvPr/>
        </p:nvSpPr>
        <p:spPr>
          <a:xfrm>
            <a:off x="1004688" y="1727346"/>
            <a:ext cx="1396359" cy="20132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F3C6318-9381-4060-B25D-45CD95AE01DB}"/>
              </a:ext>
            </a:extLst>
          </p:cNvPr>
          <p:cNvSpPr txBox="1"/>
          <p:nvPr/>
        </p:nvSpPr>
        <p:spPr>
          <a:xfrm>
            <a:off x="1781629" y="1921111"/>
            <a:ext cx="1200573" cy="428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Check this message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36" name="아래쪽 화살표 20">
            <a:extLst>
              <a:ext uri="{FF2B5EF4-FFF2-40B4-BE49-F238E27FC236}">
                <a16:creationId xmlns:a16="http://schemas.microsoft.com/office/drawing/2014/main" id="{B0D81DB7-9DD6-4DC9-91F7-8B6B099D7782}"/>
              </a:ext>
            </a:extLst>
          </p:cNvPr>
          <p:cNvSpPr/>
          <p:nvPr/>
        </p:nvSpPr>
        <p:spPr>
          <a:xfrm>
            <a:off x="4105080" y="3080602"/>
            <a:ext cx="306908" cy="431104"/>
          </a:xfrm>
          <a:prstGeom prst="downArrow">
            <a:avLst/>
          </a:prstGeom>
          <a:solidFill>
            <a:srgbClr val="F27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C0BB45AF-D6EE-450A-BC2C-6A1FE1D1A6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3659" y="3652106"/>
            <a:ext cx="6372110" cy="2009274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7DFE615D-3F5C-441A-ABE1-0F465FC2BF96}"/>
              </a:ext>
            </a:extLst>
          </p:cNvPr>
          <p:cNvSpPr txBox="1"/>
          <p:nvPr/>
        </p:nvSpPr>
        <p:spPr>
          <a:xfrm>
            <a:off x="2379300" y="5762974"/>
            <a:ext cx="4309193" cy="307777"/>
          </a:xfrm>
          <a:prstGeom prst="rect">
            <a:avLst/>
          </a:prstGeom>
          <a:solidFill>
            <a:srgbClr val="F27300"/>
          </a:solidFill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Ebrima" pitchFamily="2" charset="0"/>
                <a:ea typeface="Ebrima" pitchFamily="2" charset="0"/>
                <a:cs typeface="Ebrima" pitchFamily="2" charset="0"/>
              </a:rPr>
              <a:t>&lt;After Enlistment (you can check on Web GUI) &gt;</a:t>
            </a:r>
            <a:endParaRPr lang="ko-KR" altLang="en-US" sz="1400" b="1" dirty="0">
              <a:solidFill>
                <a:schemeClr val="bg1"/>
              </a:solidFill>
              <a:latin typeface="Ebrima" pitchFamily="2" charset="0"/>
              <a:ea typeface="Ebrima" pitchFamily="2" charset="0"/>
              <a:cs typeface="Ebrima" pitchFamily="2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AD3958D5-E9C9-4C05-8385-70671BC5A87F}"/>
              </a:ext>
            </a:extLst>
          </p:cNvPr>
          <p:cNvSpPr/>
          <p:nvPr/>
        </p:nvSpPr>
        <p:spPr>
          <a:xfrm>
            <a:off x="3376865" y="4765278"/>
            <a:ext cx="3717109" cy="16202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63FB723E-E1AF-4962-B839-C3CC1EE7A9EF}"/>
              </a:ext>
            </a:extLst>
          </p:cNvPr>
          <p:cNvGrpSpPr/>
          <p:nvPr/>
        </p:nvGrpSpPr>
        <p:grpSpPr>
          <a:xfrm>
            <a:off x="624555" y="1270584"/>
            <a:ext cx="7805097" cy="5015936"/>
            <a:chOff x="624555" y="1513030"/>
            <a:chExt cx="7805097" cy="5015936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512B832D-D630-4C2D-BB10-7BEA1170E1BA}"/>
                </a:ext>
              </a:extLst>
            </p:cNvPr>
            <p:cNvSpPr/>
            <p:nvPr/>
          </p:nvSpPr>
          <p:spPr>
            <a:xfrm>
              <a:off x="664319" y="1547532"/>
              <a:ext cx="7708878" cy="4918788"/>
            </a:xfrm>
            <a:prstGeom prst="rect">
              <a:avLst/>
            </a:prstGeom>
            <a:noFill/>
            <a:ln w="12700">
              <a:solidFill>
                <a:srgbClr val="FFA34D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93466728-9DB3-4A5B-8619-D7648E16C1E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555" y="1513030"/>
              <a:ext cx="102904" cy="104298"/>
            </a:xfrm>
            <a:prstGeom prst="ellipse">
              <a:avLst/>
            </a:prstGeom>
            <a:solidFill>
              <a:srgbClr val="FFA3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7E26B86D-148A-4FC9-80E6-2505A99E059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26748" y="6424668"/>
              <a:ext cx="102904" cy="104298"/>
            </a:xfrm>
            <a:prstGeom prst="ellipse">
              <a:avLst/>
            </a:prstGeom>
            <a:solidFill>
              <a:srgbClr val="FFA3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2212218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E1BD9FF-D281-0043-A541-5E4DFB130D3B}"/>
              </a:ext>
            </a:extLst>
          </p:cNvPr>
          <p:cNvSpPr/>
          <p:nvPr/>
        </p:nvSpPr>
        <p:spPr>
          <a:xfrm>
            <a:off x="0" y="0"/>
            <a:ext cx="6590371" cy="10772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0070C0"/>
                </a:solidFill>
                <a:latin typeface="+mj-ea"/>
                <a:ea typeface="+mj-ea"/>
              </a:rPr>
              <a:t>#8–2 OS Automatic </a:t>
            </a:r>
            <a:r>
              <a:rPr lang="en-US" altLang="ko-KR" sz="3200" dirty="0" err="1">
                <a:solidFill>
                  <a:srgbClr val="0070C0"/>
                </a:solidFill>
                <a:latin typeface="+mj-ea"/>
                <a:ea typeface="+mj-ea"/>
              </a:rPr>
              <a:t>Installation:Commissioning</a:t>
            </a:r>
            <a:endParaRPr lang="ko-KR" altLang="en-US" sz="3200" dirty="0">
              <a:solidFill>
                <a:srgbClr val="0070C0"/>
              </a:solidFill>
              <a:latin typeface="+mj-ea"/>
              <a:ea typeface="+mj-ea"/>
            </a:endParaRPr>
          </a:p>
        </p:txBody>
      </p:sp>
      <p:pic>
        <p:nvPicPr>
          <p:cNvPr id="11" name="Picture 2" descr="http://publicdomainvectors.org/photos/Anonymous_Keyboard_1_icon.png">
            <a:extLst>
              <a:ext uri="{FF2B5EF4-FFF2-40B4-BE49-F238E27FC236}">
                <a16:creationId xmlns:a16="http://schemas.microsoft.com/office/drawing/2014/main" id="{947BFD17-B62F-B841-8EC2-794E3FF58B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0753" y="902472"/>
            <a:ext cx="1079726" cy="107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http://beta3.finance.si/pics/cache_no/notebook.1411555873.png">
            <a:extLst>
              <a:ext uri="{FF2B5EF4-FFF2-40B4-BE49-F238E27FC236}">
                <a16:creationId xmlns:a16="http://schemas.microsoft.com/office/drawing/2014/main" id="{142D50D3-6D97-4A38-87C0-8FB07070FB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5385" y="305184"/>
            <a:ext cx="1410735" cy="1139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CFD94519-BD9E-4614-9AF0-24C30553DAE6}"/>
              </a:ext>
            </a:extLst>
          </p:cNvPr>
          <p:cNvSpPr/>
          <p:nvPr/>
        </p:nvSpPr>
        <p:spPr>
          <a:xfrm>
            <a:off x="928662" y="5983676"/>
            <a:ext cx="7131398" cy="338554"/>
          </a:xfrm>
          <a:prstGeom prst="rect">
            <a:avLst/>
          </a:prstGeom>
          <a:noFill/>
          <a:ln w="31750">
            <a:noFill/>
          </a:ln>
        </p:spPr>
        <p:txBody>
          <a:bodyPr wrap="square">
            <a:spAutoFit/>
          </a:bodyPr>
          <a:lstStyle/>
          <a:p>
            <a:pPr marL="285744" indent="-285744">
              <a:spcBef>
                <a:spcPct val="20000"/>
              </a:spcBef>
              <a:buClr>
                <a:srgbClr val="F27300"/>
              </a:buClr>
              <a:buFont typeface="Wingdings" pitchFamily="2" charset="2"/>
              <a:buChar char="§"/>
              <a:defRPr/>
            </a:pPr>
            <a:r>
              <a:rPr lang="en-US" altLang="ko-KR" sz="1600" dirty="0">
                <a:latin typeface="Ebrima" pitchFamily="2" charset="0"/>
                <a:ea typeface="Ebrima" pitchFamily="2" charset="0"/>
                <a:cs typeface="Ebrima" pitchFamily="2" charset="0"/>
              </a:rPr>
              <a:t>It takes about </a:t>
            </a:r>
            <a:r>
              <a:rPr lang="en-US" altLang="ko-KR" sz="1600" dirty="0">
                <a:solidFill>
                  <a:srgbClr val="FF0000"/>
                </a:solidFill>
                <a:latin typeface="Ebrima" pitchFamily="2" charset="0"/>
                <a:ea typeface="Ebrima" pitchFamily="2" charset="0"/>
                <a:cs typeface="Ebrima" pitchFamily="2" charset="0"/>
              </a:rPr>
              <a:t>10 minutes</a:t>
            </a:r>
            <a:endParaRPr lang="ko-KR" altLang="en-US" sz="1600" dirty="0">
              <a:solidFill>
                <a:srgbClr val="FF0000"/>
              </a:solidFill>
              <a:latin typeface="Ebrima" pitchFamily="2" charset="0"/>
              <a:ea typeface="Ebrima" pitchFamily="2" charset="0"/>
              <a:cs typeface="Ebrima" pitchFamily="2" charset="0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5BC9333B-B2BE-45BE-8C61-19B2D2D00AA3}"/>
              </a:ext>
            </a:extLst>
          </p:cNvPr>
          <p:cNvGrpSpPr/>
          <p:nvPr/>
        </p:nvGrpSpPr>
        <p:grpSpPr>
          <a:xfrm>
            <a:off x="624555" y="1538752"/>
            <a:ext cx="7805097" cy="4423438"/>
            <a:chOff x="624555" y="1513030"/>
            <a:chExt cx="7805097" cy="4423438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6AF0A585-5432-4F14-961C-6ED29B589D7F}"/>
                </a:ext>
              </a:extLst>
            </p:cNvPr>
            <p:cNvSpPr/>
            <p:nvPr/>
          </p:nvSpPr>
          <p:spPr>
            <a:xfrm>
              <a:off x="664319" y="1547532"/>
              <a:ext cx="7708878" cy="4338984"/>
            </a:xfrm>
            <a:prstGeom prst="rect">
              <a:avLst/>
            </a:prstGeom>
            <a:noFill/>
            <a:ln w="12700">
              <a:solidFill>
                <a:srgbClr val="FFA34D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8DBB9214-020A-4841-92F4-DA9A5A20CF9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555" y="1513030"/>
              <a:ext cx="102904" cy="104298"/>
            </a:xfrm>
            <a:prstGeom prst="ellipse">
              <a:avLst/>
            </a:prstGeom>
            <a:solidFill>
              <a:srgbClr val="FFA3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93E1EC94-CA22-4C33-AED3-977C4D8487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26748" y="5832170"/>
              <a:ext cx="102904" cy="104298"/>
            </a:xfrm>
            <a:prstGeom prst="ellipse">
              <a:avLst/>
            </a:prstGeom>
            <a:solidFill>
              <a:srgbClr val="FFA3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98F7DC26-99E1-4240-B40E-54804E2676EA}"/>
              </a:ext>
            </a:extLst>
          </p:cNvPr>
          <p:cNvGrpSpPr/>
          <p:nvPr/>
        </p:nvGrpSpPr>
        <p:grpSpPr>
          <a:xfrm>
            <a:off x="785786" y="1787470"/>
            <a:ext cx="7614780" cy="4025631"/>
            <a:chOff x="785786" y="1857364"/>
            <a:chExt cx="7750632" cy="4097450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2A5FADF1-DFED-4FBC-BB30-5FE989F606D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85786" y="1857364"/>
              <a:ext cx="6293014" cy="2132663"/>
            </a:xfrm>
            <a:prstGeom prst="rect">
              <a:avLst/>
            </a:prstGeom>
          </p:spPr>
        </p:pic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E0F6206C-7551-4EDB-9968-A722737F693C}"/>
                </a:ext>
              </a:extLst>
            </p:cNvPr>
            <p:cNvSpPr/>
            <p:nvPr/>
          </p:nvSpPr>
          <p:spPr>
            <a:xfrm>
              <a:off x="5761092" y="2223529"/>
              <a:ext cx="630621" cy="14114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E4B605F0-9D97-4775-8261-700C04ACEBF2}"/>
                </a:ext>
              </a:extLst>
            </p:cNvPr>
            <p:cNvSpPr/>
            <p:nvPr/>
          </p:nvSpPr>
          <p:spPr>
            <a:xfrm>
              <a:off x="1425576" y="2955885"/>
              <a:ext cx="4966137" cy="93804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2BAA74F-57A2-43B4-A412-D93DCEB3C5C8}"/>
                </a:ext>
              </a:extLst>
            </p:cNvPr>
            <p:cNvSpPr txBox="1"/>
            <p:nvPr/>
          </p:nvSpPr>
          <p:spPr>
            <a:xfrm>
              <a:off x="6351377" y="2155602"/>
              <a:ext cx="2185041" cy="266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latin typeface="Ebrima" pitchFamily="2" charset="0"/>
                  <a:ea typeface="Ebrima" pitchFamily="2" charset="0"/>
                  <a:cs typeface="Ebrima" pitchFamily="2" charset="0"/>
                </a:rPr>
                <a:t>Click this button to commission</a:t>
              </a:r>
              <a:endParaRPr lang="ko-KR" altLang="en-US" sz="1100" dirty="0">
                <a:latin typeface="Ebrima" pitchFamily="2" charset="0"/>
                <a:cs typeface="Ebrima" pitchFamily="2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7F49E1F-B704-4D12-8A15-80269590E5E4}"/>
                </a:ext>
              </a:extLst>
            </p:cNvPr>
            <p:cNvSpPr txBox="1"/>
            <p:nvPr/>
          </p:nvSpPr>
          <p:spPr>
            <a:xfrm>
              <a:off x="6391713" y="3140032"/>
              <a:ext cx="2010460" cy="6108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latin typeface="Ebrima" pitchFamily="2" charset="0"/>
                  <a:ea typeface="Ebrima" pitchFamily="2" charset="0"/>
                  <a:cs typeface="Ebrima" pitchFamily="2" charset="0"/>
                </a:rPr>
                <a:t>All the hardware information</a:t>
              </a:r>
            </a:p>
            <a:p>
              <a:r>
                <a:rPr lang="en-US" altLang="ko-KR" sz="1100" dirty="0">
                  <a:latin typeface="Ebrima" pitchFamily="2" charset="0"/>
                  <a:ea typeface="Ebrima" pitchFamily="2" charset="0"/>
                  <a:cs typeface="Ebrima" pitchFamily="2" charset="0"/>
                </a:rPr>
                <a:t>shown as ‘Unknown’ before</a:t>
              </a:r>
            </a:p>
            <a:p>
              <a:r>
                <a:rPr lang="en-US" altLang="ko-KR" sz="1100" dirty="0">
                  <a:latin typeface="Ebrima" pitchFamily="2" charset="0"/>
                  <a:ea typeface="Ebrima" pitchFamily="2" charset="0"/>
                  <a:cs typeface="Ebrima" pitchFamily="2" charset="0"/>
                </a:rPr>
                <a:t>Commissioning</a:t>
              </a:r>
              <a:endParaRPr lang="ko-KR" altLang="en-US" sz="1100" dirty="0">
                <a:latin typeface="Ebrima" pitchFamily="2" charset="0"/>
                <a:cs typeface="Ebrima" pitchFamily="2" charset="0"/>
              </a:endParaRP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D60B3B48-C25F-439B-9D9D-05EDFD78DB48}"/>
                </a:ext>
              </a:extLst>
            </p:cNvPr>
            <p:cNvGrpSpPr/>
            <p:nvPr/>
          </p:nvGrpSpPr>
          <p:grpSpPr>
            <a:xfrm>
              <a:off x="785786" y="4071942"/>
              <a:ext cx="7510718" cy="1882872"/>
              <a:chOff x="785786" y="4500570"/>
              <a:chExt cx="8171463" cy="2048515"/>
            </a:xfrm>
          </p:grpSpPr>
          <p:pic>
            <p:nvPicPr>
              <p:cNvPr id="25" name="그림 24">
                <a:extLst>
                  <a:ext uri="{FF2B5EF4-FFF2-40B4-BE49-F238E27FC236}">
                    <a16:creationId xmlns:a16="http://schemas.microsoft.com/office/drawing/2014/main" id="{9944A1B6-3CA6-43C6-B9E7-175F2006333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85786" y="4500570"/>
                <a:ext cx="8160879" cy="1909229"/>
              </a:xfrm>
              <a:prstGeom prst="rect">
                <a:avLst/>
              </a:prstGeom>
            </p:spPr>
          </p:pic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C83B2C05-746C-4C5E-9AF0-185C6948EE81}"/>
                  </a:ext>
                </a:extLst>
              </p:cNvPr>
              <p:cNvSpPr/>
              <p:nvPr/>
            </p:nvSpPr>
            <p:spPr>
              <a:xfrm>
                <a:off x="1646914" y="5134551"/>
                <a:ext cx="4414345" cy="346841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3B6CA5D-47FA-4CD7-AE48-8D9DC8AE7C67}"/>
                  </a:ext>
                </a:extLst>
              </p:cNvPr>
              <p:cNvSpPr txBox="1"/>
              <p:nvPr/>
            </p:nvSpPr>
            <p:spPr>
              <a:xfrm>
                <a:off x="6061259" y="5157928"/>
                <a:ext cx="1768394" cy="2897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100" dirty="0">
                    <a:latin typeface="Ebrima" pitchFamily="2" charset="0"/>
                    <a:ea typeface="Ebrima" pitchFamily="2" charset="0"/>
                    <a:cs typeface="Ebrima" pitchFamily="2" charset="0"/>
                  </a:rPr>
                  <a:t>Do not check anything</a:t>
                </a:r>
                <a:endParaRPr lang="ko-KR" altLang="en-US" sz="1100" dirty="0">
                  <a:latin typeface="Ebrima" pitchFamily="2" charset="0"/>
                  <a:cs typeface="Ebrima" pitchFamily="2" charset="0"/>
                </a:endParaRPr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3460EA66-94C4-41E7-9318-5A1BE9C57CB0}"/>
                  </a:ext>
                </a:extLst>
              </p:cNvPr>
              <p:cNvSpPr/>
              <p:nvPr/>
            </p:nvSpPr>
            <p:spPr>
              <a:xfrm>
                <a:off x="7214768" y="6099676"/>
                <a:ext cx="872360" cy="209406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D3D0FBB-F280-4463-8A64-E618821E54A1}"/>
                  </a:ext>
                </a:extLst>
              </p:cNvPr>
              <p:cNvSpPr txBox="1"/>
              <p:nvPr/>
            </p:nvSpPr>
            <p:spPr>
              <a:xfrm>
                <a:off x="6579982" y="6259382"/>
                <a:ext cx="2377267" cy="2897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100" dirty="0">
                    <a:latin typeface="Ebrima" pitchFamily="2" charset="0"/>
                    <a:ea typeface="Ebrima" pitchFamily="2" charset="0"/>
                    <a:cs typeface="Ebrima" pitchFamily="2" charset="0"/>
                  </a:rPr>
                  <a:t>Click this button to commission</a:t>
                </a:r>
                <a:endParaRPr lang="ko-KR" altLang="en-US" sz="1100" dirty="0">
                  <a:latin typeface="Ebrima" pitchFamily="2" charset="0"/>
                  <a:cs typeface="Ebrima" pitchFamily="2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138914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E1BD9FF-D281-0043-A541-5E4DFB130D3B}"/>
              </a:ext>
            </a:extLst>
          </p:cNvPr>
          <p:cNvSpPr/>
          <p:nvPr/>
        </p:nvSpPr>
        <p:spPr>
          <a:xfrm>
            <a:off x="0" y="0"/>
            <a:ext cx="6590371" cy="10772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0070C0"/>
                </a:solidFill>
                <a:latin typeface="+mj-ea"/>
                <a:ea typeface="+mj-ea"/>
              </a:rPr>
              <a:t>#8–3 OS Automatic </a:t>
            </a:r>
            <a:r>
              <a:rPr lang="en-US" altLang="ko-KR" sz="3200" dirty="0" err="1">
                <a:solidFill>
                  <a:srgbClr val="0070C0"/>
                </a:solidFill>
                <a:latin typeface="+mj-ea"/>
                <a:ea typeface="+mj-ea"/>
              </a:rPr>
              <a:t>Installation:Deployment</a:t>
            </a:r>
            <a:r>
              <a:rPr lang="en-US" altLang="ko-KR" sz="3200" dirty="0">
                <a:solidFill>
                  <a:srgbClr val="0070C0"/>
                </a:solidFill>
                <a:latin typeface="+mj-ea"/>
                <a:ea typeface="+mj-ea"/>
              </a:rPr>
              <a:t> (1/2)</a:t>
            </a:r>
            <a:endParaRPr lang="ko-KR" altLang="en-US" sz="3200" dirty="0">
              <a:solidFill>
                <a:srgbClr val="0070C0"/>
              </a:solidFill>
              <a:latin typeface="+mj-ea"/>
              <a:ea typeface="+mj-ea"/>
            </a:endParaRPr>
          </a:p>
        </p:txBody>
      </p:sp>
      <p:pic>
        <p:nvPicPr>
          <p:cNvPr id="11" name="Picture 2" descr="http://publicdomainvectors.org/photos/Anonymous_Keyboard_1_icon.png">
            <a:extLst>
              <a:ext uri="{FF2B5EF4-FFF2-40B4-BE49-F238E27FC236}">
                <a16:creationId xmlns:a16="http://schemas.microsoft.com/office/drawing/2014/main" id="{947BFD17-B62F-B841-8EC2-794E3FF58B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0753" y="902472"/>
            <a:ext cx="1079726" cy="107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http://beta3.finance.si/pics/cache_no/notebook.1411555873.png">
            <a:extLst>
              <a:ext uri="{FF2B5EF4-FFF2-40B4-BE49-F238E27FC236}">
                <a16:creationId xmlns:a16="http://schemas.microsoft.com/office/drawing/2014/main" id="{142D50D3-6D97-4A38-87C0-8FB07070FB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5385" y="305184"/>
            <a:ext cx="1410735" cy="1139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67073D3-78C1-44C3-B49F-8C9A1C2D44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615" y="1541812"/>
            <a:ext cx="7444815" cy="2270081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D23AEE04-092F-443B-A301-72F6A7ABFF72}"/>
              </a:ext>
            </a:extLst>
          </p:cNvPr>
          <p:cNvSpPr/>
          <p:nvPr/>
        </p:nvSpPr>
        <p:spPr>
          <a:xfrm>
            <a:off x="6684455" y="2276129"/>
            <a:ext cx="689455" cy="17003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49E5457-A733-4F40-97DE-8C60DBE2A9F5}"/>
              </a:ext>
            </a:extLst>
          </p:cNvPr>
          <p:cNvSpPr/>
          <p:nvPr/>
        </p:nvSpPr>
        <p:spPr>
          <a:xfrm>
            <a:off x="1545602" y="2668620"/>
            <a:ext cx="5911648" cy="108069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BFA0A2-D0FC-4B51-AEBB-6C6BFD18B16A}"/>
              </a:ext>
            </a:extLst>
          </p:cNvPr>
          <p:cNvSpPr txBox="1"/>
          <p:nvPr/>
        </p:nvSpPr>
        <p:spPr>
          <a:xfrm>
            <a:off x="5543568" y="3749313"/>
            <a:ext cx="2757486" cy="446276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Ebrima" pitchFamily="2" charset="0"/>
                <a:ea typeface="Ebrima" pitchFamily="2" charset="0"/>
                <a:cs typeface="Ebrima" pitchFamily="2" charset="0"/>
              </a:rPr>
              <a:t>You can see all the Hardware information</a:t>
            </a:r>
          </a:p>
          <a:p>
            <a:r>
              <a:rPr lang="en-US" altLang="ko-KR" sz="1100" dirty="0">
                <a:latin typeface="Ebrima" pitchFamily="2" charset="0"/>
                <a:ea typeface="Ebrima" pitchFamily="2" charset="0"/>
                <a:cs typeface="Ebrima" pitchFamily="2" charset="0"/>
              </a:rPr>
              <a:t>After commissioning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ADF0A8-4462-40FC-B4F3-FC1A31740C18}"/>
              </a:ext>
            </a:extLst>
          </p:cNvPr>
          <p:cNvSpPr txBox="1"/>
          <p:nvPr/>
        </p:nvSpPr>
        <p:spPr>
          <a:xfrm>
            <a:off x="6173736" y="2009894"/>
            <a:ext cx="1846980" cy="2616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Ebrima" pitchFamily="2" charset="0"/>
                <a:ea typeface="Ebrima" pitchFamily="2" charset="0"/>
                <a:cs typeface="Ebrima" pitchFamily="2" charset="0"/>
              </a:rPr>
              <a:t>Click this button to Deploy</a:t>
            </a:r>
            <a:endParaRPr lang="ko-KR" altLang="en-US" sz="1100" dirty="0">
              <a:latin typeface="Ebrima" pitchFamily="2" charset="0"/>
              <a:ea typeface="Ebrima" pitchFamily="2" charset="0"/>
              <a:cs typeface="Ebrima" pitchFamily="2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2B4E0B4-C685-4530-8618-996F2E6F5731}"/>
              </a:ext>
            </a:extLst>
          </p:cNvPr>
          <p:cNvSpPr/>
          <p:nvPr/>
        </p:nvSpPr>
        <p:spPr>
          <a:xfrm>
            <a:off x="2550254" y="1839856"/>
            <a:ext cx="1202127" cy="17003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85CDE54-40A3-447C-9CD2-C2C58D568849}"/>
              </a:ext>
            </a:extLst>
          </p:cNvPr>
          <p:cNvSpPr txBox="1"/>
          <p:nvPr/>
        </p:nvSpPr>
        <p:spPr>
          <a:xfrm>
            <a:off x="3689287" y="1699287"/>
            <a:ext cx="1728358" cy="615553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Ebrima" pitchFamily="2" charset="0"/>
                <a:ea typeface="Ebrima" pitchFamily="2" charset="0"/>
                <a:cs typeface="Ebrima" pitchFamily="2" charset="0"/>
              </a:rPr>
              <a:t>You can see Ready state </a:t>
            </a:r>
          </a:p>
          <a:p>
            <a:r>
              <a:rPr lang="en-US" altLang="ko-KR" sz="1100" dirty="0">
                <a:latin typeface="Ebrima" pitchFamily="2" charset="0"/>
                <a:ea typeface="Ebrima" pitchFamily="2" charset="0"/>
                <a:cs typeface="Ebrima" pitchFamily="2" charset="0"/>
              </a:rPr>
              <a:t>and power on/off state</a:t>
            </a:r>
          </a:p>
          <a:p>
            <a:r>
              <a:rPr lang="en-US" altLang="ko-KR" sz="1100" dirty="0">
                <a:latin typeface="Ebrima" pitchFamily="2" charset="0"/>
                <a:ea typeface="Ebrima" pitchFamily="2" charset="0"/>
                <a:cs typeface="Ebrima" pitchFamily="2" charset="0"/>
              </a:rPr>
              <a:t>after commissioning</a:t>
            </a:r>
            <a:endParaRPr lang="ko-KR" altLang="en-US" sz="1100" dirty="0">
              <a:latin typeface="Ebrima" pitchFamily="2" charset="0"/>
              <a:ea typeface="Ebrima" pitchFamily="2" charset="0"/>
              <a:cs typeface="Ebrima" pitchFamily="2" charset="0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E836F338-BA03-4BE6-85F7-9BBC65AF4CA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615" y="4382701"/>
            <a:ext cx="7444815" cy="1332315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AA8A4C6B-0CCD-4032-8967-AA869F0C4DC0}"/>
              </a:ext>
            </a:extLst>
          </p:cNvPr>
          <p:cNvSpPr/>
          <p:nvPr/>
        </p:nvSpPr>
        <p:spPr>
          <a:xfrm>
            <a:off x="6822738" y="4993446"/>
            <a:ext cx="637774" cy="20044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AE0DA99-072C-4669-B180-B736CDE1CB89}"/>
              </a:ext>
            </a:extLst>
          </p:cNvPr>
          <p:cNvSpPr txBox="1"/>
          <p:nvPr/>
        </p:nvSpPr>
        <p:spPr>
          <a:xfrm>
            <a:off x="6334497" y="5192844"/>
            <a:ext cx="1846980" cy="2616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Ebrima" pitchFamily="2" charset="0"/>
                <a:ea typeface="Ebrima" pitchFamily="2" charset="0"/>
                <a:cs typeface="Ebrima" pitchFamily="2" charset="0"/>
              </a:rPr>
              <a:t>Click this button to Deploy</a:t>
            </a:r>
            <a:endParaRPr lang="ko-KR" altLang="en-US" sz="1100" dirty="0">
              <a:latin typeface="Ebrima" pitchFamily="2" charset="0"/>
              <a:ea typeface="Ebrima" pitchFamily="2" charset="0"/>
              <a:cs typeface="Ebrima" pitchFamily="2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8BB4D9B-6EB5-4EAE-B389-A7DA2F932980}"/>
              </a:ext>
            </a:extLst>
          </p:cNvPr>
          <p:cNvSpPr/>
          <p:nvPr/>
        </p:nvSpPr>
        <p:spPr>
          <a:xfrm>
            <a:off x="928662" y="5938252"/>
            <a:ext cx="7131398" cy="634020"/>
          </a:xfrm>
          <a:prstGeom prst="rect">
            <a:avLst/>
          </a:prstGeom>
          <a:noFill/>
          <a:ln w="31750">
            <a:noFill/>
          </a:ln>
        </p:spPr>
        <p:txBody>
          <a:bodyPr wrap="square">
            <a:spAutoFit/>
          </a:bodyPr>
          <a:lstStyle/>
          <a:p>
            <a:pPr marL="285744" indent="-285744">
              <a:spcBef>
                <a:spcPct val="20000"/>
              </a:spcBef>
              <a:buClr>
                <a:srgbClr val="F27300"/>
              </a:buClr>
              <a:buFont typeface="Wingdings" pitchFamily="2" charset="2"/>
              <a:buChar char="§"/>
              <a:defRPr/>
            </a:pPr>
            <a:r>
              <a:rPr lang="en-US" altLang="ko-KR" sz="1600" dirty="0">
                <a:latin typeface="Ebrima" pitchFamily="2" charset="0"/>
                <a:ea typeface="Ebrima" pitchFamily="2" charset="0"/>
                <a:cs typeface="Ebrima" pitchFamily="2" charset="0"/>
              </a:rPr>
              <a:t>It is a </a:t>
            </a:r>
            <a:r>
              <a:rPr lang="en-US" altLang="ko-KR" sz="1600" dirty="0">
                <a:solidFill>
                  <a:srgbClr val="FF0000"/>
                </a:solidFill>
                <a:latin typeface="Ebrima" pitchFamily="2" charset="0"/>
                <a:ea typeface="Ebrima" pitchFamily="2" charset="0"/>
                <a:cs typeface="Ebrima" pitchFamily="2" charset="0"/>
              </a:rPr>
              <a:t>OS Installation procedure</a:t>
            </a:r>
          </a:p>
          <a:p>
            <a:pPr marL="285744" indent="-285744">
              <a:spcBef>
                <a:spcPct val="20000"/>
              </a:spcBef>
              <a:buClr>
                <a:srgbClr val="F27300"/>
              </a:buClr>
              <a:buFont typeface="Wingdings" pitchFamily="2" charset="2"/>
              <a:buChar char="§"/>
              <a:defRPr/>
            </a:pPr>
            <a:r>
              <a:rPr lang="en-US" altLang="ko-KR" sz="1600" dirty="0">
                <a:latin typeface="Ebrima" pitchFamily="2" charset="0"/>
                <a:ea typeface="Ebrima" pitchFamily="2" charset="0"/>
                <a:cs typeface="Ebrima" pitchFamily="2" charset="0"/>
              </a:rPr>
              <a:t>It takes about 15 minutes</a:t>
            </a:r>
            <a:endParaRPr lang="ko-KR" altLang="en-US" sz="1600" dirty="0">
              <a:latin typeface="Ebrima" pitchFamily="2" charset="0"/>
              <a:ea typeface="Ebrima" pitchFamily="2" charset="0"/>
              <a:cs typeface="Ebrima" pitchFamily="2" charset="0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A2AA2257-1A1B-4CEC-8617-3E4E372369D7}"/>
              </a:ext>
            </a:extLst>
          </p:cNvPr>
          <p:cNvGrpSpPr/>
          <p:nvPr/>
        </p:nvGrpSpPr>
        <p:grpSpPr>
          <a:xfrm>
            <a:off x="624555" y="1324438"/>
            <a:ext cx="7805097" cy="4587800"/>
            <a:chOff x="624555" y="1513030"/>
            <a:chExt cx="7805097" cy="4587800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B3F091C9-38A9-4A2D-90E8-6B850AF54457}"/>
                </a:ext>
              </a:extLst>
            </p:cNvPr>
            <p:cNvSpPr/>
            <p:nvPr/>
          </p:nvSpPr>
          <p:spPr>
            <a:xfrm>
              <a:off x="664319" y="1547532"/>
              <a:ext cx="7708878" cy="4498952"/>
            </a:xfrm>
            <a:prstGeom prst="rect">
              <a:avLst/>
            </a:prstGeom>
            <a:noFill/>
            <a:ln w="12700">
              <a:solidFill>
                <a:srgbClr val="FFA34D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4458112A-52CC-46D3-BD89-62CAAC38804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555" y="1513030"/>
              <a:ext cx="102904" cy="104298"/>
            </a:xfrm>
            <a:prstGeom prst="ellipse">
              <a:avLst/>
            </a:prstGeom>
            <a:solidFill>
              <a:srgbClr val="FFA3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CE6ADA6E-A57E-4401-B0D9-DFBBF5F3FCE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26748" y="5996532"/>
              <a:ext cx="102904" cy="104298"/>
            </a:xfrm>
            <a:prstGeom prst="ellipse">
              <a:avLst/>
            </a:prstGeom>
            <a:solidFill>
              <a:srgbClr val="FFA3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84382858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E1BD9FF-D281-0043-A541-5E4DFB130D3B}"/>
              </a:ext>
            </a:extLst>
          </p:cNvPr>
          <p:cNvSpPr/>
          <p:nvPr/>
        </p:nvSpPr>
        <p:spPr>
          <a:xfrm>
            <a:off x="0" y="0"/>
            <a:ext cx="6590371" cy="10772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0070C0"/>
                </a:solidFill>
                <a:latin typeface="+mj-ea"/>
              </a:rPr>
              <a:t>#8–3 OS Automatic </a:t>
            </a:r>
            <a:r>
              <a:rPr lang="en-US" altLang="ko-KR" sz="3200" dirty="0" err="1">
                <a:solidFill>
                  <a:srgbClr val="0070C0"/>
                </a:solidFill>
                <a:latin typeface="+mj-ea"/>
              </a:rPr>
              <a:t>Installation:Deployment</a:t>
            </a:r>
            <a:r>
              <a:rPr lang="en-US" altLang="ko-KR" sz="3200" dirty="0">
                <a:solidFill>
                  <a:srgbClr val="0070C0"/>
                </a:solidFill>
                <a:latin typeface="+mj-ea"/>
              </a:rPr>
              <a:t> (2/2)</a:t>
            </a:r>
            <a:endParaRPr lang="ko-KR" altLang="en-US" sz="3200" dirty="0">
              <a:solidFill>
                <a:srgbClr val="0070C0"/>
              </a:solidFill>
              <a:latin typeface="+mj-ea"/>
            </a:endParaRPr>
          </a:p>
        </p:txBody>
      </p:sp>
      <p:pic>
        <p:nvPicPr>
          <p:cNvPr id="11" name="Picture 2" descr="http://publicdomainvectors.org/photos/Anonymous_Keyboard_1_icon.png">
            <a:extLst>
              <a:ext uri="{FF2B5EF4-FFF2-40B4-BE49-F238E27FC236}">
                <a16:creationId xmlns:a16="http://schemas.microsoft.com/office/drawing/2014/main" id="{947BFD17-B62F-B841-8EC2-794E3FF58B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0753" y="902472"/>
            <a:ext cx="1079726" cy="107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http://beta3.finance.si/pics/cache_no/notebook.1411555873.png">
            <a:extLst>
              <a:ext uri="{FF2B5EF4-FFF2-40B4-BE49-F238E27FC236}">
                <a16:creationId xmlns:a16="http://schemas.microsoft.com/office/drawing/2014/main" id="{142D50D3-6D97-4A38-87C0-8FB07070FB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5385" y="305184"/>
            <a:ext cx="1410735" cy="1139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0" name="그룹 29">
            <a:extLst>
              <a:ext uri="{FF2B5EF4-FFF2-40B4-BE49-F238E27FC236}">
                <a16:creationId xmlns:a16="http://schemas.microsoft.com/office/drawing/2014/main" id="{A7CA9592-15D7-413E-A2C2-B4B99243399E}"/>
              </a:ext>
            </a:extLst>
          </p:cNvPr>
          <p:cNvGrpSpPr/>
          <p:nvPr/>
        </p:nvGrpSpPr>
        <p:grpSpPr>
          <a:xfrm>
            <a:off x="624555" y="1538752"/>
            <a:ext cx="7805097" cy="4587800"/>
            <a:chOff x="624555" y="1513030"/>
            <a:chExt cx="7805097" cy="4587800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901F98A8-CC12-47BA-BF58-384E9C0058CF}"/>
                </a:ext>
              </a:extLst>
            </p:cNvPr>
            <p:cNvSpPr/>
            <p:nvPr/>
          </p:nvSpPr>
          <p:spPr>
            <a:xfrm>
              <a:off x="664319" y="1547532"/>
              <a:ext cx="7708878" cy="4498952"/>
            </a:xfrm>
            <a:prstGeom prst="rect">
              <a:avLst/>
            </a:prstGeom>
            <a:noFill/>
            <a:ln w="12700">
              <a:solidFill>
                <a:srgbClr val="FFA34D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0BEB539A-5709-43E9-A510-106341FA577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555" y="1513030"/>
              <a:ext cx="102904" cy="104298"/>
            </a:xfrm>
            <a:prstGeom prst="ellipse">
              <a:avLst/>
            </a:prstGeom>
            <a:solidFill>
              <a:srgbClr val="FFA3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777E0E2B-D51B-4E60-859E-3736CEAE239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26748" y="5996532"/>
              <a:ext cx="102904" cy="104298"/>
            </a:xfrm>
            <a:prstGeom prst="ellipse">
              <a:avLst/>
            </a:prstGeom>
            <a:solidFill>
              <a:srgbClr val="FFA3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4C894DCE-B314-4B11-8392-3B72155F2E32}"/>
              </a:ext>
            </a:extLst>
          </p:cNvPr>
          <p:cNvGrpSpPr/>
          <p:nvPr/>
        </p:nvGrpSpPr>
        <p:grpSpPr>
          <a:xfrm>
            <a:off x="928663" y="1957092"/>
            <a:ext cx="7286676" cy="3900800"/>
            <a:chOff x="461988" y="1294265"/>
            <a:chExt cx="8220025" cy="4400453"/>
          </a:xfrm>
        </p:grpSpPr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A7F3755B-E20D-4D94-B26F-01399C67357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41171" y="1294265"/>
              <a:ext cx="3261658" cy="2068049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70CA9DA9-FC3C-4187-911F-572363EEB59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1988" y="4369593"/>
              <a:ext cx="8220025" cy="959152"/>
            </a:xfrm>
            <a:prstGeom prst="rect">
              <a:avLst/>
            </a:prstGeom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C8BD06D7-3896-43FD-A8ED-DDA101E676C5}"/>
                </a:ext>
              </a:extLst>
            </p:cNvPr>
            <p:cNvSpPr txBox="1"/>
            <p:nvPr/>
          </p:nvSpPr>
          <p:spPr>
            <a:xfrm>
              <a:off x="2733484" y="5278078"/>
              <a:ext cx="208393" cy="4166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dirty="0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DA7968F2-F054-4550-A0B6-DAB7673B5085}"/>
                </a:ext>
              </a:extLst>
            </p:cNvPr>
            <p:cNvSpPr/>
            <p:nvPr/>
          </p:nvSpPr>
          <p:spPr>
            <a:xfrm>
              <a:off x="2459421" y="4505507"/>
              <a:ext cx="1379482" cy="20050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F4B07831-F2CF-44C4-A97D-2BF8261FA08D}"/>
                </a:ext>
              </a:extLst>
            </p:cNvPr>
            <p:cNvSpPr txBox="1"/>
            <p:nvPr/>
          </p:nvSpPr>
          <p:spPr>
            <a:xfrm>
              <a:off x="3838903" y="4362171"/>
              <a:ext cx="2183017" cy="50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latin typeface="Ebrima" pitchFamily="2" charset="0"/>
                  <a:ea typeface="Ebrima" pitchFamily="2" charset="0"/>
                  <a:cs typeface="Ebrima" pitchFamily="2" charset="0"/>
                </a:rPr>
                <a:t>Machine state is changed to</a:t>
              </a:r>
            </a:p>
            <a:p>
              <a:r>
                <a:rPr lang="en-US" altLang="ko-KR" sz="1100" dirty="0">
                  <a:latin typeface="Ebrima" pitchFamily="2" charset="0"/>
                  <a:ea typeface="Ebrima" pitchFamily="2" charset="0"/>
                  <a:cs typeface="Ebrima" pitchFamily="2" charset="0"/>
                </a:rPr>
                <a:t>‘Deployed’</a:t>
              </a:r>
              <a:endParaRPr lang="ko-KR" altLang="en-US" sz="1100" dirty="0">
                <a:latin typeface="Ebrima" pitchFamily="2" charset="0"/>
                <a:ea typeface="Ebrima" pitchFamily="2" charset="0"/>
                <a:cs typeface="Ebrima" pitchFamily="2" charset="0"/>
              </a:endParaRP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083223A9-5A15-4D91-BFB1-6F692D8A915A}"/>
              </a:ext>
            </a:extLst>
          </p:cNvPr>
          <p:cNvSpPr txBox="1"/>
          <p:nvPr/>
        </p:nvSpPr>
        <p:spPr>
          <a:xfrm>
            <a:off x="2960126" y="3892601"/>
            <a:ext cx="3246402" cy="307777"/>
          </a:xfrm>
          <a:prstGeom prst="rect">
            <a:avLst/>
          </a:prstGeom>
          <a:solidFill>
            <a:srgbClr val="00747B"/>
          </a:solidFill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Ebrima" pitchFamily="2" charset="0"/>
                <a:ea typeface="Ebrima" pitchFamily="2" charset="0"/>
                <a:cs typeface="Ebrima" pitchFamily="2" charset="0"/>
              </a:rPr>
              <a:t>&lt;Complete Deploying (OS booted)&gt;</a:t>
            </a:r>
            <a:endParaRPr lang="ko-KR" altLang="en-US" sz="1400" b="1" dirty="0">
              <a:solidFill>
                <a:schemeClr val="bg1"/>
              </a:solidFill>
              <a:latin typeface="Ebrima" pitchFamily="2" charset="0"/>
              <a:ea typeface="Ebrima" pitchFamily="2" charset="0"/>
              <a:cs typeface="Ebrima" pitchFamily="2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678C443-3520-482C-A166-1611FBB31272}"/>
              </a:ext>
            </a:extLst>
          </p:cNvPr>
          <p:cNvSpPr txBox="1"/>
          <p:nvPr/>
        </p:nvSpPr>
        <p:spPr>
          <a:xfrm>
            <a:off x="2960126" y="5343386"/>
            <a:ext cx="3400290" cy="307777"/>
          </a:xfrm>
          <a:prstGeom prst="rect">
            <a:avLst/>
          </a:prstGeom>
          <a:solidFill>
            <a:srgbClr val="F27300"/>
          </a:solidFill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Ebrima" pitchFamily="2" charset="0"/>
                <a:ea typeface="Ebrima" pitchFamily="2" charset="0"/>
                <a:cs typeface="Ebrima" pitchFamily="2" charset="0"/>
              </a:rPr>
              <a:t>&lt;Complete Deploying (On Web GUI)&gt;</a:t>
            </a:r>
            <a:endParaRPr lang="ko-KR" altLang="en-US" sz="1400" b="1" dirty="0">
              <a:solidFill>
                <a:schemeClr val="bg1"/>
              </a:solidFill>
              <a:latin typeface="Ebrima" pitchFamily="2" charset="0"/>
              <a:ea typeface="Ebrima" pitchFamily="2" charset="0"/>
              <a:cs typeface="Ebrim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800813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ê´ë ¨ ì´ë¯¸ì§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2150" y="3105151"/>
            <a:ext cx="3276600" cy="3276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021591" y="332719"/>
            <a:ext cx="5100820" cy="186204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/>
            <a:r>
              <a:rPr lang="en-US" altLang="ko-KR" sz="11500" b="1" dirty="0"/>
              <a:t>Review</a:t>
            </a:r>
          </a:p>
        </p:txBody>
      </p:sp>
      <p:pic>
        <p:nvPicPr>
          <p:cNvPr id="6" name="Picture 4" descr="https://img1.daumcdn.net/thumb/R720x0.q80/?scode=mtistory&amp;fname=http%3A%2F%2Fcfile1.uf.tistory.com%2Fimage%2F026CA04851862D8A02D79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8865" y="3532187"/>
            <a:ext cx="2801938" cy="2801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https://img1.daumcdn.net/thumb/R720x0.q80/?scode=mtistory&amp;fname=http%3A%2F%2Fcfile7.uf.tistory.com%2Fimage%2F254D514851862D9330D90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4751" y="2865530"/>
            <a:ext cx="3552823" cy="3552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16312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ê´ë ¨ ì´ë¯¸ì§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2150" y="3105151"/>
            <a:ext cx="3276600" cy="3276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023452" y="332719"/>
            <a:ext cx="5097101" cy="186204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/>
            <a:r>
              <a:rPr lang="en-US" altLang="ko-KR" sz="11500" b="1" dirty="0"/>
              <a:t>Theory</a:t>
            </a:r>
          </a:p>
        </p:txBody>
      </p:sp>
      <p:pic>
        <p:nvPicPr>
          <p:cNvPr id="6" name="Picture 4" descr="https://img1.daumcdn.net/thumb/R720x0.q80/?scode=mtistory&amp;fname=http%3A%2F%2Fcfile1.uf.tistory.com%2Fimage%2F026CA04851862D8A02D79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8865" y="3532187"/>
            <a:ext cx="2801938" cy="2801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https://img1.daumcdn.net/thumb/R720x0.q80/?scode=mtistory&amp;fname=http%3A%2F%2Fcfile7.uf.tistory.com%2Fimage%2F254D514851862D9330D90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4751" y="2865530"/>
            <a:ext cx="3552823" cy="3552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093544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40382" y="1363088"/>
            <a:ext cx="8461070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ea typeface="Ebrima" pitchFamily="2" charset="0"/>
                <a:cs typeface="Ebrima" pitchFamily="2" charset="0"/>
              </a:rPr>
              <a:t>With Tower Lab, you have experimented selected roles of Monitor/Control (</a:t>
            </a:r>
            <a:r>
              <a:rPr lang="ko-KR" altLang="en-US" sz="3200" dirty="0">
                <a:cs typeface="Ebrima" pitchFamily="2" charset="0"/>
              </a:rPr>
              <a:t>관제</a:t>
            </a:r>
            <a:r>
              <a:rPr lang="en-US" altLang="ko-KR" sz="3200" dirty="0">
                <a:ea typeface="Ebrima" pitchFamily="2" charset="0"/>
                <a:cs typeface="Ebrima" pitchFamily="2" charset="0"/>
              </a:rPr>
              <a:t>) Tower</a:t>
            </a:r>
          </a:p>
          <a:p>
            <a:pPr lvl="1"/>
            <a:endParaRPr lang="en-US" altLang="ko-KR" sz="3200" dirty="0"/>
          </a:p>
          <a:p>
            <a:pPr marL="971550" lvl="1" indent="-514350">
              <a:buFontTx/>
              <a:buAutoNum type="arabicPeriod"/>
            </a:pPr>
            <a:r>
              <a:rPr lang="en-US" altLang="ko-KR" sz="2800" dirty="0">
                <a:ea typeface="Ebrima" pitchFamily="2" charset="0"/>
                <a:cs typeface="Ebrima" pitchFamily="2" charset="0"/>
              </a:rPr>
              <a:t>Visibility Center function to </a:t>
            </a:r>
            <a:r>
              <a:rPr lang="en-US" altLang="ko-KR" sz="2800" b="1" dirty="0">
                <a:ea typeface="Ebrima" pitchFamily="2" charset="0"/>
                <a:cs typeface="Ebrima" pitchFamily="2" charset="0"/>
              </a:rPr>
              <a:t>enable ‘distributed monitoring’ </a:t>
            </a:r>
            <a:r>
              <a:rPr lang="en-US" altLang="ko-KR" sz="2800" dirty="0">
                <a:ea typeface="Ebrima" pitchFamily="2" charset="0"/>
                <a:cs typeface="Ebrima" pitchFamily="2" charset="0"/>
              </a:rPr>
              <a:t>over remote Boxes and to </a:t>
            </a:r>
            <a:r>
              <a:rPr lang="en-US" altLang="ko-KR" sz="2800" b="1" dirty="0">
                <a:ea typeface="Ebrima" pitchFamily="2" charset="0"/>
                <a:cs typeface="Ebrima" pitchFamily="2" charset="0"/>
              </a:rPr>
              <a:t>store ‘monitoring information’ </a:t>
            </a:r>
            <a:r>
              <a:rPr lang="en-US" altLang="ko-KR" sz="2800" dirty="0">
                <a:ea typeface="Ebrima" pitchFamily="2" charset="0"/>
                <a:cs typeface="Ebrima" pitchFamily="2" charset="0"/>
              </a:rPr>
              <a:t>to time-size DB.</a:t>
            </a:r>
          </a:p>
          <a:p>
            <a:pPr marL="971550" lvl="1" indent="-514350">
              <a:buAutoNum type="arabicPeriod"/>
            </a:pPr>
            <a:endParaRPr lang="en-US" altLang="ko-KR" sz="2800" dirty="0"/>
          </a:p>
          <a:p>
            <a:pPr marL="971550" lvl="1" indent="-514350">
              <a:buFontTx/>
              <a:buAutoNum type="arabicPeriod"/>
            </a:pPr>
            <a:r>
              <a:rPr lang="en-US" altLang="ko-KR" sz="2800" dirty="0">
                <a:ea typeface="Ebrima" pitchFamily="2" charset="0"/>
                <a:cs typeface="Ebrima" pitchFamily="2" charset="0"/>
              </a:rPr>
              <a:t>Provisioning Center function to </a:t>
            </a:r>
            <a:r>
              <a:rPr lang="en-US" altLang="ko-KR" sz="2800" b="1" dirty="0">
                <a:ea typeface="Ebrima" pitchFamily="2" charset="0"/>
                <a:cs typeface="Ebrima" pitchFamily="2" charset="0"/>
              </a:rPr>
              <a:t>enable remote ‘installation &amp; configuration</a:t>
            </a:r>
            <a:r>
              <a:rPr lang="en-US" altLang="ko-KR" sz="2800" dirty="0">
                <a:ea typeface="Ebrima" pitchFamily="2" charset="0"/>
                <a:cs typeface="Ebrima" pitchFamily="2" charset="0"/>
              </a:rPr>
              <a:t> (of OS and others)’ of distributed Boxes.</a:t>
            </a:r>
          </a:p>
          <a:p>
            <a:pPr marL="971550" lvl="1" indent="-514350">
              <a:buAutoNum type="arabicPeriod"/>
            </a:pPr>
            <a:endParaRPr lang="en-US" altLang="ko-KR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/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7461" y="8"/>
            <a:ext cx="28148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solidFill>
                  <a:srgbClr val="0070C0"/>
                </a:solidFill>
                <a:latin typeface="+mn-ea"/>
              </a:defRPr>
            </a:lvl1pPr>
          </a:lstStyle>
          <a:p>
            <a:r>
              <a:rPr lang="en-US" altLang="ko-KR" dirty="0"/>
              <a:t>Lab Summary</a:t>
            </a:r>
          </a:p>
        </p:txBody>
      </p:sp>
    </p:spTree>
    <p:extLst>
      <p:ext uri="{BB962C8B-B14F-4D97-AF65-F5344CB8AC3E}">
        <p14:creationId xmlns:p14="http://schemas.microsoft.com/office/powerpoint/2010/main" val="97996010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57C59D9-3F5C-AB45-93CC-B41B3F0F1124}"/>
              </a:ext>
            </a:extLst>
          </p:cNvPr>
          <p:cNvSpPr/>
          <p:nvPr/>
        </p:nvSpPr>
        <p:spPr>
          <a:xfrm>
            <a:off x="493777" y="1198914"/>
            <a:ext cx="8092440" cy="1177247"/>
          </a:xfrm>
          <a:prstGeom prst="rect">
            <a:avLst/>
          </a:prstGeom>
          <a:noFill/>
        </p:spPr>
        <p:txBody>
          <a:bodyPr wrap="square" lIns="68580" tIns="34291" rIns="68580" bIns="34291">
            <a:spAutoFit/>
          </a:bodyPr>
          <a:lstStyle/>
          <a:p>
            <a:pPr algn="ctr"/>
            <a:r>
              <a:rPr lang="en-US" altLang="ko-KR" sz="3600" dirty="0">
                <a:ln w="0"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Thank You for Your Attention</a:t>
            </a:r>
          </a:p>
          <a:p>
            <a:pPr algn="ctr"/>
            <a:r>
              <a:rPr lang="en-US" altLang="ko-KR" sz="3600" dirty="0">
                <a:ln w="0"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Any Questions?</a:t>
            </a:r>
            <a:endParaRPr lang="ko-KR" altLang="en-US" sz="3600" dirty="0">
              <a:ln w="0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EED2CD4-54DE-1146-8F6B-8CDF80ED0B87}"/>
              </a:ext>
            </a:extLst>
          </p:cNvPr>
          <p:cNvSpPr/>
          <p:nvPr/>
        </p:nvSpPr>
        <p:spPr>
          <a:xfrm>
            <a:off x="4987186" y="4141422"/>
            <a:ext cx="3350918" cy="623250"/>
          </a:xfrm>
          <a:prstGeom prst="rect">
            <a:avLst/>
          </a:prstGeom>
          <a:noFill/>
        </p:spPr>
        <p:txBody>
          <a:bodyPr wrap="none" lIns="68580" tIns="34291" rIns="68580" bIns="34291">
            <a:spAutoFit/>
          </a:bodyPr>
          <a:lstStyle/>
          <a:p>
            <a:pPr algn="ctr"/>
            <a:r>
              <a:rPr lang="en-US" altLang="ko-KR" sz="3600" dirty="0">
                <a:ln w="0"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mini@smartx.kr</a:t>
            </a:r>
            <a:endParaRPr lang="ko-KR" altLang="en-US" sz="3600" dirty="0">
              <a:ln w="0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967EB9A5-3234-F94A-B2FD-ED5A281E31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507" y="2904185"/>
            <a:ext cx="3315788" cy="33516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135799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-2242"/>
            <a:ext cx="7494358" cy="1216756"/>
          </a:xfrm>
        </p:spPr>
        <p:txBody>
          <a:bodyPr>
            <a:normAutofit fontScale="90000"/>
          </a:bodyPr>
          <a:lstStyle/>
          <a:p>
            <a:r>
              <a:rPr lang="en-US" altLang="ko-KR" dirty="0" err="1">
                <a:solidFill>
                  <a:srgbClr val="0070C0"/>
                </a:solidFill>
                <a:latin typeface="+mj-ea"/>
              </a:rPr>
              <a:t>SmartX</a:t>
            </a:r>
            <a:r>
              <a:rPr lang="en-US" altLang="ko-KR" dirty="0">
                <a:solidFill>
                  <a:srgbClr val="0070C0"/>
                </a:solidFill>
                <a:latin typeface="+mj-ea"/>
              </a:rPr>
              <a:t> Automation Framework</a:t>
            </a:r>
            <a:endParaRPr lang="ko-KR" altLang="en-US" dirty="0">
              <a:solidFill>
                <a:srgbClr val="0070C0"/>
              </a:solidFill>
              <a:latin typeface="+mj-ea"/>
              <a:cs typeface="Times New Roman" panose="02020603050405020304" pitchFamily="18" charset="0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0C535B56-10BC-4FE5-9A8B-3BABCCF29C2B}"/>
              </a:ext>
            </a:extLst>
          </p:cNvPr>
          <p:cNvGrpSpPr/>
          <p:nvPr/>
        </p:nvGrpSpPr>
        <p:grpSpPr>
          <a:xfrm>
            <a:off x="350357" y="928670"/>
            <a:ext cx="8365048" cy="5517988"/>
            <a:chOff x="-744" y="878294"/>
            <a:chExt cx="9064996" cy="5979706"/>
          </a:xfrm>
        </p:grpSpPr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66E5EE17-02C6-48EC-86E8-4AD34B0FBC18}"/>
                </a:ext>
              </a:extLst>
            </p:cNvPr>
            <p:cNvSpPr/>
            <p:nvPr/>
          </p:nvSpPr>
          <p:spPr>
            <a:xfrm>
              <a:off x="-744" y="6263688"/>
              <a:ext cx="612304" cy="5835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DAC3840C-C8DD-4B92-B90B-7A6E84C09F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20453"/>
            <a:stretch/>
          </p:blipFill>
          <p:spPr>
            <a:xfrm>
              <a:off x="4499992" y="4005064"/>
              <a:ext cx="4564260" cy="2852936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4A42B70E-750F-4BD2-A7F7-CE864753300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71600" y="4095189"/>
              <a:ext cx="3236006" cy="1500582"/>
            </a:xfrm>
            <a:prstGeom prst="rect">
              <a:avLst/>
            </a:prstGeom>
          </p:spPr>
        </p:pic>
        <p:pic>
          <p:nvPicPr>
            <p:cNvPr id="45" name="그림 44">
              <a:extLst>
                <a:ext uri="{FF2B5EF4-FFF2-40B4-BE49-F238E27FC236}">
                  <a16:creationId xmlns:a16="http://schemas.microsoft.com/office/drawing/2014/main" id="{D5656A45-71C0-4BE3-8D79-E9833E79AEE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3740" y="5492930"/>
              <a:ext cx="1796707" cy="1164495"/>
            </a:xfrm>
            <a:prstGeom prst="rect">
              <a:avLst/>
            </a:prstGeom>
          </p:spPr>
        </p:pic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A9E19D94-8084-4FC0-8D42-6153377D8EB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60089" y="878294"/>
              <a:ext cx="6252716" cy="31707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320470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7461" y="33564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solidFill>
                  <a:srgbClr val="0070C0"/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 err="1">
                <a:ea typeface="Ebrima" pitchFamily="2" charset="0"/>
              </a:rPr>
              <a:t>SmartX</a:t>
            </a:r>
            <a:r>
              <a:rPr lang="en-US" altLang="ko-KR" dirty="0">
                <a:ea typeface="Ebrima" pitchFamily="2" charset="0"/>
              </a:rPr>
              <a:t> Composable Playground &amp; Boxes</a:t>
            </a:r>
            <a:endParaRPr lang="ko-KR" altLang="en-US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75FDFD5-3678-4619-A5A0-E5729D87BD0B}"/>
              </a:ext>
            </a:extLst>
          </p:cNvPr>
          <p:cNvGrpSpPr/>
          <p:nvPr/>
        </p:nvGrpSpPr>
        <p:grpSpPr>
          <a:xfrm>
            <a:off x="321092" y="859277"/>
            <a:ext cx="8394312" cy="5570119"/>
            <a:chOff x="321092" y="805471"/>
            <a:chExt cx="8394312" cy="5570119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CD0AD4D1-4FF2-495C-8A5A-0A5750F46B49}"/>
                </a:ext>
              </a:extLst>
            </p:cNvPr>
            <p:cNvGrpSpPr/>
            <p:nvPr/>
          </p:nvGrpSpPr>
          <p:grpSpPr>
            <a:xfrm>
              <a:off x="5393390" y="805471"/>
              <a:ext cx="3313022" cy="1505241"/>
              <a:chOff x="0" y="4437112"/>
              <a:chExt cx="4860032" cy="2420888"/>
            </a:xfrm>
          </p:grpSpPr>
          <p:sp>
            <p:nvSpPr>
              <p:cNvPr id="44" name="모서리가 둥근 직사각형 12">
                <a:extLst>
                  <a:ext uri="{FF2B5EF4-FFF2-40B4-BE49-F238E27FC236}">
                    <a16:creationId xmlns:a16="http://schemas.microsoft.com/office/drawing/2014/main" id="{08C98847-3CB7-4A01-8020-25FE59C3CEBE}"/>
                  </a:ext>
                </a:extLst>
              </p:cNvPr>
              <p:cNvSpPr/>
              <p:nvPr/>
            </p:nvSpPr>
            <p:spPr>
              <a:xfrm>
                <a:off x="0" y="4437112"/>
                <a:ext cx="4860032" cy="2420888"/>
              </a:xfrm>
              <a:prstGeom prst="roundRect">
                <a:avLst/>
              </a:prstGeom>
              <a:noFill/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endParaRPr>
              </a:p>
            </p:txBody>
          </p:sp>
          <p:pic>
            <p:nvPicPr>
              <p:cNvPr id="45" name="그림 44">
                <a:extLst>
                  <a:ext uri="{FF2B5EF4-FFF2-40B4-BE49-F238E27FC236}">
                    <a16:creationId xmlns:a16="http://schemas.microsoft.com/office/drawing/2014/main" id="{1CA6858B-8797-4338-ADCC-566A78F358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790764" y="4760927"/>
                <a:ext cx="3888431" cy="2063250"/>
              </a:xfrm>
              <a:prstGeom prst="rect">
                <a:avLst/>
              </a:prstGeom>
            </p:spPr>
          </p:pic>
          <p:pic>
            <p:nvPicPr>
              <p:cNvPr id="46" name="그림 45">
                <a:extLst>
                  <a:ext uri="{FF2B5EF4-FFF2-40B4-BE49-F238E27FC236}">
                    <a16:creationId xmlns:a16="http://schemas.microsoft.com/office/drawing/2014/main" id="{80E83506-90C4-427F-A336-B463A1D4B5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39258" y="4498132"/>
                <a:ext cx="1048367" cy="934000"/>
              </a:xfrm>
              <a:prstGeom prst="rect">
                <a:avLst/>
              </a:prstGeom>
            </p:spPr>
          </p:pic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E07822A8-9836-4A6F-9D45-098BBEA3150A}"/>
                </a:ext>
              </a:extLst>
            </p:cNvPr>
            <p:cNvGrpSpPr/>
            <p:nvPr/>
          </p:nvGrpSpPr>
          <p:grpSpPr>
            <a:xfrm>
              <a:off x="321092" y="5178053"/>
              <a:ext cx="8394312" cy="1197537"/>
              <a:chOff x="971991" y="1523281"/>
              <a:chExt cx="6976169" cy="3779745"/>
            </a:xfrm>
          </p:grpSpPr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DBC049FD-C005-45B5-8DB3-6E88277BB393}"/>
                  </a:ext>
                </a:extLst>
              </p:cNvPr>
              <p:cNvSpPr/>
              <p:nvPr/>
            </p:nvSpPr>
            <p:spPr>
              <a:xfrm>
                <a:off x="1119404" y="2564904"/>
                <a:ext cx="6828755" cy="2701633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      </a:t>
                </a:r>
                <a:endParaRPr kumimoji="1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34" name="직각 삼각형 33">
                <a:extLst>
                  <a:ext uri="{FF2B5EF4-FFF2-40B4-BE49-F238E27FC236}">
                    <a16:creationId xmlns:a16="http://schemas.microsoft.com/office/drawing/2014/main" id="{CB88DFE3-FC15-4B97-8379-33AF4DE68635}"/>
                  </a:ext>
                </a:extLst>
              </p:cNvPr>
              <p:cNvSpPr/>
              <p:nvPr/>
            </p:nvSpPr>
            <p:spPr>
              <a:xfrm rot="16200000">
                <a:off x="3721131" y="1039507"/>
                <a:ext cx="2701633" cy="5752423"/>
              </a:xfrm>
              <a:prstGeom prst="rtTriangle">
                <a:avLst/>
              </a:prstGeom>
              <a:solidFill>
                <a:schemeClr val="bg1"/>
              </a:solidFill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35" name="직각 삼각형 34">
                <a:extLst>
                  <a:ext uri="{FF2B5EF4-FFF2-40B4-BE49-F238E27FC236}">
                    <a16:creationId xmlns:a16="http://schemas.microsoft.com/office/drawing/2014/main" id="{5183F7A6-303B-4973-916F-375271C4D296}"/>
                  </a:ext>
                </a:extLst>
              </p:cNvPr>
              <p:cNvSpPr/>
              <p:nvPr/>
            </p:nvSpPr>
            <p:spPr>
              <a:xfrm rot="5400000">
                <a:off x="1170847" y="2513458"/>
                <a:ext cx="2701633" cy="2804527"/>
              </a:xfrm>
              <a:prstGeom prst="rtTriangle">
                <a:avLst/>
              </a:prstGeom>
              <a:solidFill>
                <a:schemeClr val="bg1"/>
              </a:solidFill>
              <a:ln w="28575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6A3C77D-89B6-42B6-8E88-3D3C46EC6879}"/>
                  </a:ext>
                </a:extLst>
              </p:cNvPr>
              <p:cNvSpPr txBox="1"/>
              <p:nvPr/>
            </p:nvSpPr>
            <p:spPr>
              <a:xfrm>
                <a:off x="5780448" y="2855923"/>
                <a:ext cx="2160239" cy="24285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굴림" pitchFamily="50" charset="-127"/>
                    <a:cs typeface="Times New Roman" panose="02020603050405020304" pitchFamily="18" charset="0"/>
                  </a:rPr>
                  <a:t>Clouds</a:t>
                </a:r>
                <a:br>
                  <a:rPr kumimoji="1" lang="en-US" altLang="ko-KR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굴림" pitchFamily="50" charset="-127"/>
                    <a:cs typeface="Times New Roman" panose="02020603050405020304" pitchFamily="18" charset="0"/>
                  </a:rPr>
                </a:br>
                <a:r>
                  <a:rPr kumimoji="1" lang="en-US" altLang="ko-KR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굴림" pitchFamily="50" charset="-127"/>
                    <a:cs typeface="Times New Roman" panose="02020603050405020304" pitchFamily="18" charset="0"/>
                  </a:rPr>
                  <a:t>(HPC/</a:t>
                </a:r>
                <a:r>
                  <a:rPr kumimoji="1" lang="en-US" altLang="ko-KR" sz="20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굴림" pitchFamily="50" charset="-127"/>
                    <a:cs typeface="Times New Roman" panose="02020603050405020304" pitchFamily="18" charset="0"/>
                  </a:rPr>
                  <a:t>BigData</a:t>
                </a:r>
                <a:r>
                  <a:rPr kumimoji="1" lang="en-US" altLang="ko-KR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굴림" pitchFamily="50" charset="-127"/>
                    <a:cs typeface="Times New Roman" panose="02020603050405020304" pitchFamily="18" charset="0"/>
                  </a:rPr>
                  <a:t>)</a:t>
                </a:r>
                <a:r>
                  <a:rPr kumimoji="1" lang="ko-KR" alt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굴림" pitchFamily="50" charset="-127"/>
                    <a:cs typeface="Times New Roman" panose="02020603050405020304" pitchFamily="18" charset="0"/>
                  </a:rPr>
                  <a:t> </a:t>
                </a:r>
                <a:endParaRPr kumimoji="1" lang="en-US" altLang="ko-KR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굴림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16798A0-BAD5-40EA-84FE-9C2C4D41F9E9}"/>
                  </a:ext>
                </a:extLst>
              </p:cNvPr>
              <p:cNvSpPr txBox="1"/>
              <p:nvPr/>
            </p:nvSpPr>
            <p:spPr>
              <a:xfrm>
                <a:off x="971991" y="2598154"/>
                <a:ext cx="1800201" cy="15408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굴림" pitchFamily="50" charset="-127"/>
                    <a:cs typeface="Times New Roman" panose="02020603050405020304" pitchFamily="18" charset="0"/>
                  </a:rPr>
                  <a:t>Things</a:t>
                </a:r>
                <a:endParaRPr kumimoji="1" lang="ko-KR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굴림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A84886C8-312B-449C-9419-8AD3FD714112}"/>
                  </a:ext>
                </a:extLst>
              </p:cNvPr>
              <p:cNvSpPr/>
              <p:nvPr/>
            </p:nvSpPr>
            <p:spPr>
              <a:xfrm>
                <a:off x="1115616" y="1523281"/>
                <a:ext cx="2160240" cy="82095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End</a:t>
                </a:r>
                <a:endParaRPr kumimoji="1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F9B85B57-E4AD-44B1-8AB8-94E3F82C7FAD}"/>
                  </a:ext>
                </a:extLst>
              </p:cNvPr>
              <p:cNvSpPr/>
              <p:nvPr/>
            </p:nvSpPr>
            <p:spPr>
              <a:xfrm>
                <a:off x="3465083" y="1523281"/>
                <a:ext cx="2160240" cy="820952"/>
              </a:xfrm>
              <a:prstGeom prst="rect">
                <a:avLst/>
              </a:prstGeom>
              <a:solidFill>
                <a:srgbClr val="FFFFC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Edge</a:t>
                </a:r>
                <a:endParaRPr kumimoji="1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2B7E3D0E-1F26-416A-B363-E6416F59C54C}"/>
                  </a:ext>
                </a:extLst>
              </p:cNvPr>
              <p:cNvSpPr/>
              <p:nvPr/>
            </p:nvSpPr>
            <p:spPr>
              <a:xfrm>
                <a:off x="5787920" y="1523281"/>
                <a:ext cx="2160240" cy="82095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Core</a:t>
                </a:r>
                <a:endParaRPr kumimoji="1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41" name="직선 연결선 40">
                <a:extLst>
                  <a:ext uri="{FF2B5EF4-FFF2-40B4-BE49-F238E27FC236}">
                    <a16:creationId xmlns:a16="http://schemas.microsoft.com/office/drawing/2014/main" id="{18D82224-865E-4588-95DB-17FC7C49DAAC}"/>
                  </a:ext>
                </a:extLst>
              </p:cNvPr>
              <p:cNvCxnSpPr/>
              <p:nvPr/>
            </p:nvCxnSpPr>
            <p:spPr>
              <a:xfrm>
                <a:off x="3347864" y="2564905"/>
                <a:ext cx="0" cy="2736303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2" name="TextBox 41">
                    <a:extLst>
                      <a:ext uri="{FF2B5EF4-FFF2-40B4-BE49-F238E27FC236}">
                        <a16:creationId xmlns:a16="http://schemas.microsoft.com/office/drawing/2014/main" id="{64119EC5-985E-4659-B536-DCCEC0EE1EB7}"/>
                      </a:ext>
                    </a:extLst>
                  </p:cNvPr>
                  <p:cNvSpPr txBox="1"/>
                  <p:nvPr/>
                </p:nvSpPr>
                <p:spPr>
                  <a:xfrm>
                    <a:off x="3509688" y="2686097"/>
                    <a:ext cx="2128074" cy="261692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algn="ctr" defTabSz="914400" rtl="0" eaLnBrk="1" fontAlgn="base" latinLnBrk="1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 xmlns:m="http://schemas.openxmlformats.org/officeDocument/2006/math">
                        <m:r>
                          <a:rPr kumimoji="1" lang="ko-KR" altLang="en-US" sz="2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7030A0"/>
                            </a:solidFill>
                            <a:effectLst/>
                            <a:uLnTx/>
                            <a:uFillTx/>
                            <a:latin typeface="Cambria Math"/>
                            <a:cs typeface="+mn-cs"/>
                          </a:rPr>
                          <m:t>𝝁</m:t>
                        </m:r>
                      </m:oMath>
                    </a14:m>
                    <a:r>
                      <a:rPr kumimoji="1" lang="en-US" altLang="ko-KR" sz="2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7030A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굴림" pitchFamily="50" charset="-127"/>
                        <a:cs typeface="Times New Roman" panose="02020603050405020304" pitchFamily="18" charset="0"/>
                      </a:rPr>
                      <a:t>Clouds</a:t>
                    </a:r>
                    <a:br>
                      <a:rPr kumimoji="1" lang="en-US" altLang="ko-KR" sz="2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7030A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굴림" pitchFamily="50" charset="-127"/>
                        <a:cs typeface="Times New Roman" panose="02020603050405020304" pitchFamily="18" charset="0"/>
                      </a:rPr>
                    </a:br>
                    <a:r>
                      <a:rPr kumimoji="1" lang="en-US" altLang="ko-KR" sz="2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7030A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굴림" pitchFamily="50" charset="-127"/>
                        <a:cs typeface="Times New Roman" panose="02020603050405020304" pitchFamily="18" charset="0"/>
                      </a:rPr>
                      <a:t>(SDN/NFV)</a:t>
                    </a:r>
                    <a:endParaRPr kumimoji="1" lang="ko-KR" alt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7030A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굴림" pitchFamily="50" charset="-127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26" name="TextBox 2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509688" y="2686097"/>
                    <a:ext cx="2128074" cy="2616929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t="-6803" b="-14286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43" name="직선 연결선 42">
                <a:extLst>
                  <a:ext uri="{FF2B5EF4-FFF2-40B4-BE49-F238E27FC236}">
                    <a16:creationId xmlns:a16="http://schemas.microsoft.com/office/drawing/2014/main" id="{E8007C45-0A28-401E-AAB3-39FD38E254DA}"/>
                  </a:ext>
                </a:extLst>
              </p:cNvPr>
              <p:cNvCxnSpPr/>
              <p:nvPr/>
            </p:nvCxnSpPr>
            <p:spPr>
              <a:xfrm>
                <a:off x="5724128" y="2564904"/>
                <a:ext cx="0" cy="2736303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636AD790-0C06-4159-A9A8-98F3D1E20DA5}"/>
                </a:ext>
              </a:extLst>
            </p:cNvPr>
            <p:cNvGrpSpPr/>
            <p:nvPr/>
          </p:nvGrpSpPr>
          <p:grpSpPr>
            <a:xfrm>
              <a:off x="6079696" y="2500306"/>
              <a:ext cx="2417531" cy="2406812"/>
              <a:chOff x="6242784" y="3239148"/>
              <a:chExt cx="2602478" cy="2590938"/>
            </a:xfrm>
          </p:grpSpPr>
          <p:pic>
            <p:nvPicPr>
              <p:cNvPr id="29" name="Picture 109" descr="BlueCloud.png">
                <a:extLst>
                  <a:ext uri="{FF2B5EF4-FFF2-40B4-BE49-F238E27FC236}">
                    <a16:creationId xmlns:a16="http://schemas.microsoft.com/office/drawing/2014/main" id="{4F76F4C3-890E-4228-A97A-30C48B5245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86898" y="3239148"/>
                <a:ext cx="2558364" cy="1305304"/>
              </a:xfrm>
              <a:prstGeom prst="rect">
                <a:avLst/>
              </a:prstGeom>
              <a:noFill/>
              <a:ln>
                <a:noFill/>
              </a:ln>
              <a:extLst/>
            </p:spPr>
          </p:pic>
          <p:pic>
            <p:nvPicPr>
              <p:cNvPr id="30" name="그림 29">
                <a:extLst>
                  <a:ext uri="{FF2B5EF4-FFF2-40B4-BE49-F238E27FC236}">
                    <a16:creationId xmlns:a16="http://schemas.microsoft.com/office/drawing/2014/main" id="{26968472-1842-42F1-BA64-881938B96C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7026473" y="3380704"/>
                <a:ext cx="1079213" cy="1177475"/>
              </a:xfrm>
              <a:prstGeom prst="rect">
                <a:avLst/>
              </a:prstGeom>
            </p:spPr>
          </p:pic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034E745-68D4-4263-84B9-D4B25CA66A19}"/>
                  </a:ext>
                </a:extLst>
              </p:cNvPr>
              <p:cNvSpPr txBox="1"/>
              <p:nvPr/>
            </p:nvSpPr>
            <p:spPr>
              <a:xfrm>
                <a:off x="6437260" y="4598980"/>
                <a:ext cx="2257641" cy="12311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ED7D31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굴림" pitchFamily="50" charset="-127"/>
                    <a:cs typeface="Times New Roman" panose="02020603050405020304" pitchFamily="18" charset="0"/>
                  </a:rPr>
                  <a:t>SmartX </a:t>
                </a:r>
              </a:p>
              <a:p>
                <a:pPr marL="0" marR="0" lvl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ED7D31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굴림" pitchFamily="50" charset="-127"/>
                    <a:cs typeface="Times New Roman" panose="02020603050405020304" pitchFamily="18" charset="0"/>
                  </a:rPr>
                  <a:t>DevOps Tower Cloud</a:t>
                </a:r>
              </a:p>
              <a:p>
                <a:pPr marL="0" marR="0" lvl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ED7D31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굴림" pitchFamily="50" charset="-127"/>
                    <a:cs typeface="Times New Roman" panose="02020603050405020304" pitchFamily="18" charset="0"/>
                  </a:rPr>
                  <a:t>with </a:t>
                </a:r>
                <a:r>
                  <a:rPr kumimoji="1" lang="en-US" altLang="ko-KR" sz="12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ED7D31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굴림" pitchFamily="50" charset="-127"/>
                    <a:cs typeface="Times New Roman" panose="02020603050405020304" pitchFamily="18" charset="0"/>
                  </a:rPr>
                  <a:t>DataLake</a:t>
                </a:r>
                <a:endParaRPr kumimoji="1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ED7D3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굴림" pitchFamily="50" charset="-127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32" name="Picture 8" descr="icon-technology">
                <a:extLst>
                  <a:ext uri="{FF2B5EF4-FFF2-40B4-BE49-F238E27FC236}">
                    <a16:creationId xmlns:a16="http://schemas.microsoft.com/office/drawing/2014/main" id="{4FCBDE61-570A-41D5-ABDC-E075429FDE1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42784" y="3892863"/>
                <a:ext cx="849496" cy="63085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0AA874FC-EF10-4D08-BCCE-021AC5277F36}"/>
                </a:ext>
              </a:extLst>
            </p:cNvPr>
            <p:cNvGrpSpPr/>
            <p:nvPr/>
          </p:nvGrpSpPr>
          <p:grpSpPr>
            <a:xfrm>
              <a:off x="2022800" y="3420973"/>
              <a:ext cx="1910018" cy="1639005"/>
              <a:chOff x="1831893" y="3542473"/>
              <a:chExt cx="2056139" cy="1764393"/>
            </a:xfrm>
          </p:grpSpPr>
          <p:grpSp>
            <p:nvGrpSpPr>
              <p:cNvPr id="23" name="그룹 94">
                <a:extLst>
                  <a:ext uri="{FF2B5EF4-FFF2-40B4-BE49-F238E27FC236}">
                    <a16:creationId xmlns:a16="http://schemas.microsoft.com/office/drawing/2014/main" id="{F5F328D8-EDD7-4968-8D80-CBE80E370993}"/>
                  </a:ext>
                </a:extLst>
              </p:cNvPr>
              <p:cNvGrpSpPr/>
              <p:nvPr/>
            </p:nvGrpSpPr>
            <p:grpSpPr>
              <a:xfrm>
                <a:off x="2332798" y="3542473"/>
                <a:ext cx="1555234" cy="1764393"/>
                <a:chOff x="2512989" y="2393020"/>
                <a:chExt cx="1555234" cy="1764393"/>
              </a:xfrm>
            </p:grpSpPr>
            <p:pic>
              <p:nvPicPr>
                <p:cNvPr id="25" name="그림 24">
                  <a:extLst>
                    <a:ext uri="{FF2B5EF4-FFF2-40B4-BE49-F238E27FC236}">
                      <a16:creationId xmlns:a16="http://schemas.microsoft.com/office/drawing/2014/main" id="{C080BF79-E95A-42A8-B4C2-93D2BE55F57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2591893" y="2880161"/>
                  <a:ext cx="698713" cy="567499"/>
                </a:xfrm>
                <a:prstGeom prst="rect">
                  <a:avLst/>
                </a:prstGeom>
              </p:spPr>
            </p:pic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A087E7C7-9892-4153-A5B8-2CB80F0A0060}"/>
                    </a:ext>
                  </a:extLst>
                </p:cNvPr>
                <p:cNvSpPr txBox="1"/>
                <p:nvPr/>
              </p:nvSpPr>
              <p:spPr>
                <a:xfrm>
                  <a:off x="2512989" y="3449527"/>
                  <a:ext cx="1555234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ctr" defTabSz="914400" rtl="0" eaLnBrk="1" fontAlgn="base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en-US" altLang="ko-KR" sz="2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ED7D31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굴림" pitchFamily="50" charset="-127"/>
                      <a:cs typeface="Times New Roman" panose="02020603050405020304" pitchFamily="18" charset="0"/>
                    </a:rPr>
                    <a:t>SmartX</a:t>
                  </a:r>
                </a:p>
                <a:p>
                  <a:pPr marL="0" marR="0" lvl="0" indent="0" algn="ctr" defTabSz="914400" rtl="0" eaLnBrk="1" fontAlgn="base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en-US" altLang="ko-KR" sz="2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ED7D31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굴림" pitchFamily="50" charset="-127"/>
                      <a:cs typeface="Times New Roman" panose="02020603050405020304" pitchFamily="18" charset="0"/>
                    </a:rPr>
                    <a:t>Edge </a:t>
                  </a:r>
                  <a:r>
                    <a:rPr kumimoji="1" lang="el-GR" altLang="ko-KR" sz="2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ED7D31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굴림" pitchFamily="50" charset="-127"/>
                      <a:cs typeface="Times New Roman" panose="02020603050405020304" pitchFamily="18" charset="0"/>
                    </a:rPr>
                    <a:t>μ</a:t>
                  </a:r>
                  <a:r>
                    <a:rPr kumimoji="1" lang="en-US" altLang="ko-KR" sz="2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ED7D31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굴림" pitchFamily="50" charset="-127"/>
                      <a:cs typeface="Times New Roman" panose="02020603050405020304" pitchFamily="18" charset="0"/>
                    </a:rPr>
                    <a:t>Boxes</a:t>
                  </a:r>
                  <a:endParaRPr kumimoji="1" lang="ko-KR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ED7D31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굴림" pitchFamily="50" charset="-127"/>
                    <a:cs typeface="Times New Roman" panose="02020603050405020304" pitchFamily="18" charset="0"/>
                  </a:endParaRPr>
                </a:p>
              </p:txBody>
            </p:sp>
            <p:pic>
              <p:nvPicPr>
                <p:cNvPr id="27" name="그림 26">
                  <a:extLst>
                    <a:ext uri="{FF2B5EF4-FFF2-40B4-BE49-F238E27FC236}">
                      <a16:creationId xmlns:a16="http://schemas.microsoft.com/office/drawing/2014/main" id="{A311BB15-F9E9-4C7F-8089-EE767348B43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3344016" y="2825094"/>
                  <a:ext cx="632755" cy="513927"/>
                </a:xfrm>
                <a:prstGeom prst="rect">
                  <a:avLst/>
                </a:prstGeom>
              </p:spPr>
            </p:pic>
            <p:pic>
              <p:nvPicPr>
                <p:cNvPr id="28" name="그림 27">
                  <a:extLst>
                    <a:ext uri="{FF2B5EF4-FFF2-40B4-BE49-F238E27FC236}">
                      <a16:creationId xmlns:a16="http://schemas.microsoft.com/office/drawing/2014/main" id="{9BB06CC5-F9D6-4DA9-8C08-1F0F96125CE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2929838" y="2393020"/>
                  <a:ext cx="632755" cy="513927"/>
                </a:xfrm>
                <a:prstGeom prst="rect">
                  <a:avLst/>
                </a:prstGeom>
              </p:spPr>
            </p:pic>
          </p:grp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9DF621F-D8FA-418D-ACD1-8AAF458EEEA8}"/>
                  </a:ext>
                </a:extLst>
              </p:cNvPr>
              <p:cNvSpPr txBox="1"/>
              <p:nvPr/>
            </p:nvSpPr>
            <p:spPr>
              <a:xfrm>
                <a:off x="1831893" y="3660235"/>
                <a:ext cx="94423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굴림" pitchFamily="50" charset="-127"/>
                    <a:cs typeface="Times New Roman" panose="02020603050405020304" pitchFamily="18" charset="0"/>
                  </a:rPr>
                  <a:t>Type O</a:t>
                </a:r>
                <a:endParaRPr kumimoji="1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굴림" pitchFamily="50" charset="-127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97E6D186-ED6C-497E-9379-141296050A5E}"/>
                </a:ext>
              </a:extLst>
            </p:cNvPr>
            <p:cNvGrpSpPr/>
            <p:nvPr/>
          </p:nvGrpSpPr>
          <p:grpSpPr>
            <a:xfrm>
              <a:off x="4048948" y="3350804"/>
              <a:ext cx="1932475" cy="1755414"/>
              <a:chOff x="3678812" y="3417159"/>
              <a:chExt cx="2080314" cy="1889707"/>
            </a:xfrm>
          </p:grpSpPr>
          <p:grpSp>
            <p:nvGrpSpPr>
              <p:cNvPr id="19" name="그룹 93">
                <a:extLst>
                  <a:ext uri="{FF2B5EF4-FFF2-40B4-BE49-F238E27FC236}">
                    <a16:creationId xmlns:a16="http://schemas.microsoft.com/office/drawing/2014/main" id="{1DC3072B-F71A-4221-9893-A7B5CDACD279}"/>
                  </a:ext>
                </a:extLst>
              </p:cNvPr>
              <p:cNvGrpSpPr/>
              <p:nvPr/>
            </p:nvGrpSpPr>
            <p:grpSpPr>
              <a:xfrm>
                <a:off x="4243968" y="3417159"/>
                <a:ext cx="1515158" cy="1889707"/>
                <a:chOff x="4290253" y="2265839"/>
                <a:chExt cx="1515158" cy="1889707"/>
              </a:xfrm>
            </p:grpSpPr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4E9273D9-C9F8-4170-AFEA-777C632208D2}"/>
                    </a:ext>
                  </a:extLst>
                </p:cNvPr>
                <p:cNvSpPr txBox="1"/>
                <p:nvPr/>
              </p:nvSpPr>
              <p:spPr>
                <a:xfrm>
                  <a:off x="4290253" y="3447660"/>
                  <a:ext cx="1515158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ctr" defTabSz="914400" rtl="0" eaLnBrk="1" fontAlgn="base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en-US" altLang="ko-KR" sz="2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ED7D31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굴림" pitchFamily="50" charset="-127"/>
                      <a:cs typeface="Times New Roman" panose="02020603050405020304" pitchFamily="18" charset="0"/>
                    </a:rPr>
                    <a:t>SmartX</a:t>
                  </a:r>
                </a:p>
                <a:p>
                  <a:pPr marL="0" marR="0" lvl="0" indent="0" algn="ctr" defTabSz="914400" rtl="0" eaLnBrk="1" fontAlgn="base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en-US" altLang="ko-KR" sz="2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ED7D31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굴림" pitchFamily="50" charset="-127"/>
                      <a:cs typeface="Times New Roman" panose="02020603050405020304" pitchFamily="18" charset="0"/>
                    </a:rPr>
                    <a:t>Edge Cluster</a:t>
                  </a:r>
                </a:p>
              </p:txBody>
            </p:sp>
            <p:pic>
              <p:nvPicPr>
                <p:cNvPr id="22" name="그림 21">
                  <a:extLst>
                    <a:ext uri="{FF2B5EF4-FFF2-40B4-BE49-F238E27FC236}">
                      <a16:creationId xmlns:a16="http://schemas.microsoft.com/office/drawing/2014/main" id="{AA310C38-3104-4323-AE83-111D7319462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370866" y="2265839"/>
                  <a:ext cx="1331937" cy="1173129"/>
                </a:xfrm>
                <a:prstGeom prst="rect">
                  <a:avLst/>
                </a:prstGeom>
              </p:spPr>
            </p:pic>
          </p:grp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94A39CD-9201-4A40-A97B-01A1D6C57B98}"/>
                  </a:ext>
                </a:extLst>
              </p:cNvPr>
              <p:cNvSpPr txBox="1"/>
              <p:nvPr/>
            </p:nvSpPr>
            <p:spPr>
              <a:xfrm>
                <a:off x="3678812" y="3494709"/>
                <a:ext cx="115743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굴림" pitchFamily="50" charset="-127"/>
                    <a:cs typeface="Times New Roman" panose="02020603050405020304" pitchFamily="18" charset="0"/>
                  </a:rPr>
                  <a:t>Type K/S</a:t>
                </a:r>
                <a:endParaRPr kumimoji="1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굴림" pitchFamily="50" charset="-127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84CBF1C8-7AA4-498A-9309-9AC0FFCFF730}"/>
                </a:ext>
              </a:extLst>
            </p:cNvPr>
            <p:cNvGrpSpPr/>
            <p:nvPr/>
          </p:nvGrpSpPr>
          <p:grpSpPr>
            <a:xfrm>
              <a:off x="2561459" y="2244752"/>
              <a:ext cx="2067906" cy="1129500"/>
              <a:chOff x="2319875" y="2225173"/>
              <a:chExt cx="2226105" cy="1215909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A4235AA-8396-4A01-A50C-9261144624F0}"/>
                  </a:ext>
                </a:extLst>
              </p:cNvPr>
              <p:cNvSpPr txBox="1"/>
              <p:nvPr/>
            </p:nvSpPr>
            <p:spPr>
              <a:xfrm>
                <a:off x="2319875" y="2336281"/>
                <a:ext cx="117185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굴림" pitchFamily="50" charset="-127"/>
                    <a:cs typeface="Times New Roman" panose="02020603050405020304" pitchFamily="18" charset="0"/>
                  </a:rPr>
                  <a:t>Type B/C</a:t>
                </a:r>
                <a:endParaRPr kumimoji="1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굴림" pitchFamily="50" charset="-127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16" name="그룹 118">
                <a:extLst>
                  <a:ext uri="{FF2B5EF4-FFF2-40B4-BE49-F238E27FC236}">
                    <a16:creationId xmlns:a16="http://schemas.microsoft.com/office/drawing/2014/main" id="{1A9B9066-DB48-4260-9704-508207AFA6A2}"/>
                  </a:ext>
                </a:extLst>
              </p:cNvPr>
              <p:cNvGrpSpPr/>
              <p:nvPr/>
            </p:nvGrpSpPr>
            <p:grpSpPr>
              <a:xfrm>
                <a:off x="3242418" y="2225173"/>
                <a:ext cx="1303562" cy="1215909"/>
                <a:chOff x="3326297" y="2631531"/>
                <a:chExt cx="1303562" cy="1215909"/>
              </a:xfrm>
            </p:grpSpPr>
            <p:pic>
              <p:nvPicPr>
                <p:cNvPr id="17" name="그림 16">
                  <a:extLst>
                    <a:ext uri="{FF2B5EF4-FFF2-40B4-BE49-F238E27FC236}">
                      <a16:creationId xmlns:a16="http://schemas.microsoft.com/office/drawing/2014/main" id="{1F93D9C9-9158-4C1F-912D-BBCBE657804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>
                  <a:off x="3564081" y="2631531"/>
                  <a:ext cx="864030" cy="557116"/>
                </a:xfrm>
                <a:prstGeom prst="rect">
                  <a:avLst/>
                </a:prstGeom>
              </p:spPr>
            </p:pic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2A8F1616-1D6D-40E4-BD04-467D50E9084A}"/>
                    </a:ext>
                  </a:extLst>
                </p:cNvPr>
                <p:cNvSpPr txBox="1"/>
                <p:nvPr/>
              </p:nvSpPr>
              <p:spPr>
                <a:xfrm>
                  <a:off x="3326297" y="3139554"/>
                  <a:ext cx="1303562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ctr" defTabSz="914400" rtl="0" eaLnBrk="1" fontAlgn="base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en-US" altLang="ko-KR" sz="2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ED7D31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굴림" pitchFamily="50" charset="-127"/>
                      <a:cs typeface="Times New Roman" panose="02020603050405020304" pitchFamily="18" charset="0"/>
                    </a:rPr>
                    <a:t>SmartX</a:t>
                  </a:r>
                </a:p>
                <a:p>
                  <a:pPr marL="0" marR="0" lvl="0" indent="0" algn="ctr" defTabSz="914400" rtl="0" eaLnBrk="1" fontAlgn="base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en-US" altLang="ko-KR" sz="2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ED7D31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굴림" pitchFamily="50" charset="-127"/>
                      <a:cs typeface="Times New Roman" panose="02020603050405020304" pitchFamily="18" charset="0"/>
                    </a:rPr>
                    <a:t>Cloud Box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3401516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7461" y="8"/>
            <a:ext cx="9144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solidFill>
                  <a:srgbClr val="0070C0"/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>
                <a:ea typeface="Ebrima" pitchFamily="2" charset="0"/>
              </a:rPr>
              <a:t>Container-based MSA (</a:t>
            </a:r>
            <a:r>
              <a:rPr lang="en-US" altLang="ko-KR" dirty="0" err="1">
                <a:ea typeface="Ebrima" pitchFamily="2" charset="0"/>
              </a:rPr>
              <a:t>MicroServices</a:t>
            </a:r>
            <a:r>
              <a:rPr lang="en-US" altLang="ko-KR" dirty="0">
                <a:ea typeface="Ebrima" pitchFamily="2" charset="0"/>
              </a:rPr>
              <a:t> Architecture)</a:t>
            </a:r>
            <a:endParaRPr lang="ko-KR" altLang="en-US" dirty="0"/>
          </a:p>
        </p:txBody>
      </p:sp>
      <p:sp>
        <p:nvSpPr>
          <p:cNvPr id="64" name="내용 개체 틀 2">
            <a:extLst>
              <a:ext uri="{FF2B5EF4-FFF2-40B4-BE49-F238E27FC236}">
                <a16:creationId xmlns:a16="http://schemas.microsoft.com/office/drawing/2014/main" id="{9E43D31A-D3AD-48C9-B555-6FE1D6A65F2E}"/>
              </a:ext>
            </a:extLst>
          </p:cNvPr>
          <p:cNvSpPr txBox="1">
            <a:spLocks/>
          </p:cNvSpPr>
          <p:nvPr/>
        </p:nvSpPr>
        <p:spPr>
          <a:xfrm>
            <a:off x="816014" y="1214422"/>
            <a:ext cx="7470762" cy="1143008"/>
          </a:xfrm>
          <a:prstGeom prst="rect">
            <a:avLst/>
          </a:prstGeom>
        </p:spPr>
        <p:txBody>
          <a:bodyPr>
            <a:noAutofit/>
          </a:bodyPr>
          <a:lstStyle/>
          <a:p>
            <a:pPr marL="285744" indent="-285744">
              <a:spcBef>
                <a:spcPct val="20000"/>
              </a:spcBef>
              <a:buClr>
                <a:srgbClr val="F27300"/>
              </a:buClr>
              <a:buFont typeface="Wingdings" pitchFamily="2" charset="2"/>
              <a:buChar char="§"/>
              <a:defRPr/>
            </a:pPr>
            <a:r>
              <a:rPr lang="en-US" altLang="ko-KR" sz="1600" dirty="0">
                <a:latin typeface="Ebrima" pitchFamily="2" charset="0"/>
                <a:ea typeface="Ebrima" pitchFamily="2" charset="0"/>
                <a:cs typeface="Ebrima" pitchFamily="2" charset="0"/>
              </a:rPr>
              <a:t>Software development technique based on </a:t>
            </a:r>
            <a:r>
              <a:rPr lang="en-US" altLang="ko-KR" sz="1600" b="1" dirty="0">
                <a:latin typeface="Ebrima" pitchFamily="2" charset="0"/>
                <a:ea typeface="Ebrima" pitchFamily="2" charset="0"/>
                <a:cs typeface="Ebrima" pitchFamily="2" charset="0"/>
              </a:rPr>
              <a:t>Collection of loosely coupled small-size services (i.e., functions)</a:t>
            </a:r>
            <a:r>
              <a:rPr lang="en-US" altLang="ko-KR" sz="1600" dirty="0">
                <a:latin typeface="Ebrima" pitchFamily="2" charset="0"/>
                <a:ea typeface="Ebrima" pitchFamily="2" charset="0"/>
                <a:cs typeface="Ebrima" pitchFamily="2" charset="0"/>
              </a:rPr>
              <a:t> </a:t>
            </a:r>
          </a:p>
          <a:p>
            <a:pPr marL="285744" indent="-285744">
              <a:spcBef>
                <a:spcPct val="20000"/>
              </a:spcBef>
              <a:buClr>
                <a:srgbClr val="F27300"/>
              </a:buClr>
              <a:buFont typeface="Wingdings" pitchFamily="2" charset="2"/>
              <a:buChar char="§"/>
              <a:defRPr/>
            </a:pPr>
            <a:r>
              <a:rPr lang="en-US" altLang="ko-KR" sz="1600" dirty="0">
                <a:latin typeface="Ebrima" pitchFamily="2" charset="0"/>
                <a:ea typeface="Ebrima" pitchFamily="2" charset="0"/>
                <a:cs typeface="Ebrima" pitchFamily="2" charset="0"/>
              </a:rPr>
              <a:t>Fine-grained services and lightweight protocols to improve modularity, create applications easier, and helps resiliency against architecture erosion</a:t>
            </a:r>
          </a:p>
          <a:p>
            <a:pPr marL="285744" lvl="0" indent="-285744">
              <a:spcBef>
                <a:spcPct val="20000"/>
              </a:spcBef>
              <a:buClr>
                <a:srgbClr val="F27300"/>
              </a:buClr>
              <a:buFont typeface="Wingdings" pitchFamily="2" charset="2"/>
              <a:buChar char="§"/>
              <a:defRPr/>
            </a:pPr>
            <a:endParaRPr lang="en-US" altLang="ko-KR" sz="1600" dirty="0">
              <a:latin typeface="Ebrima" pitchFamily="2" charset="0"/>
              <a:ea typeface="Ebrima" pitchFamily="2" charset="0"/>
              <a:cs typeface="Ebrima" pitchFamily="2" charset="0"/>
            </a:endParaRPr>
          </a:p>
        </p:txBody>
      </p:sp>
      <p:pic>
        <p:nvPicPr>
          <p:cNvPr id="65" name="Picture 4" descr="micro service architectureì ëí ì´ë¯¸ì§ ê²ìê²°ê³¼">
            <a:extLst>
              <a:ext uri="{FF2B5EF4-FFF2-40B4-BE49-F238E27FC236}">
                <a16:creationId xmlns:a16="http://schemas.microsoft.com/office/drawing/2014/main" id="{7CB291F0-667D-4DDE-91BA-76EBEE2D0D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621" y="2571744"/>
            <a:ext cx="3500462" cy="3573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6" descr="micro service architectureì ëí ì´ë¯¸ì§ ê²ìê²°ê³¼">
            <a:extLst>
              <a:ext uri="{FF2B5EF4-FFF2-40B4-BE49-F238E27FC236}">
                <a16:creationId xmlns:a16="http://schemas.microsoft.com/office/drawing/2014/main" id="{7B9AA936-57A2-4924-A2B4-28AC49AD8C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7396" y="3000371"/>
            <a:ext cx="4022256" cy="2513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97086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7461" y="8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solidFill>
                  <a:srgbClr val="0070C0"/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>
                <a:ea typeface="Ebrima" pitchFamily="2" charset="0"/>
              </a:rPr>
              <a:t>Visibility: TSDB (Time Series Database)</a:t>
            </a:r>
            <a:endParaRPr lang="ko-KR" altLang="en-US" dirty="0"/>
          </a:p>
        </p:txBody>
      </p:sp>
      <p:pic>
        <p:nvPicPr>
          <p:cNvPr id="11" name="Picture 2" descr="Time Series Databaseì ëí ì´ë¯¸ì§ ê²ìê²°ê³¼">
            <a:extLst>
              <a:ext uri="{FF2B5EF4-FFF2-40B4-BE49-F238E27FC236}">
                <a16:creationId xmlns:a16="http://schemas.microsoft.com/office/drawing/2014/main" id="{9C2C4B47-8467-4D8E-B471-EE870EB856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496" y="1857364"/>
            <a:ext cx="4291046" cy="1277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time series에 대한 이미지 검색결과">
            <a:extLst>
              <a:ext uri="{FF2B5EF4-FFF2-40B4-BE49-F238E27FC236}">
                <a16:creationId xmlns:a16="http://schemas.microsoft.com/office/drawing/2014/main" id="{93CB31A1-8A8A-433F-8AA7-6AFC2AFD31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100" y="1500174"/>
            <a:ext cx="2922428" cy="969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influxdb chronografì ëí ì´ë¯¸ì§ ê²ìê²°ê³¼">
            <a:extLst>
              <a:ext uri="{FF2B5EF4-FFF2-40B4-BE49-F238E27FC236}">
                <a16:creationId xmlns:a16="http://schemas.microsoft.com/office/drawing/2014/main" id="{E8DF4F0B-D886-4087-A3CF-9973540620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3140" y="4286256"/>
            <a:ext cx="6394429" cy="1988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influxdbì ëí ì´ë¯¸ì§ ê²ìê²°ê³¼">
            <a:extLst>
              <a:ext uri="{FF2B5EF4-FFF2-40B4-BE49-F238E27FC236}">
                <a16:creationId xmlns:a16="http://schemas.microsoft.com/office/drawing/2014/main" id="{E153195B-E39C-4393-95B3-4DA58EC395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42" t="30553" r="22540" b="31279"/>
          <a:stretch/>
        </p:blipFill>
        <p:spPr bwMode="auto">
          <a:xfrm>
            <a:off x="4786314" y="1142984"/>
            <a:ext cx="2686240" cy="694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E8534D4F-42E0-4B59-9F7F-1A2E2182AC29}"/>
              </a:ext>
            </a:extLst>
          </p:cNvPr>
          <p:cNvSpPr txBox="1">
            <a:spLocks/>
          </p:cNvSpPr>
          <p:nvPr/>
        </p:nvSpPr>
        <p:spPr>
          <a:xfrm>
            <a:off x="816014" y="3357562"/>
            <a:ext cx="7470762" cy="1143008"/>
          </a:xfrm>
          <a:prstGeom prst="rect">
            <a:avLst/>
          </a:prstGeom>
        </p:spPr>
        <p:txBody>
          <a:bodyPr>
            <a:noAutofit/>
          </a:bodyPr>
          <a:lstStyle/>
          <a:p>
            <a:pPr marL="285744" indent="-285744">
              <a:spcBef>
                <a:spcPct val="20000"/>
              </a:spcBef>
              <a:buClr>
                <a:srgbClr val="F27300"/>
              </a:buClr>
              <a:buFont typeface="Wingdings" pitchFamily="2" charset="2"/>
              <a:buChar char="§"/>
              <a:defRPr/>
            </a:pPr>
            <a:r>
              <a:rPr lang="en-US" altLang="ko-KR" sz="1600" dirty="0">
                <a:solidFill>
                  <a:srgbClr val="00747B"/>
                </a:solidFill>
                <a:latin typeface="Ebrima" pitchFamily="2" charset="0"/>
                <a:ea typeface="Ebrima" pitchFamily="2" charset="0"/>
                <a:cs typeface="Ebrima" pitchFamily="2" charset="0"/>
              </a:rPr>
              <a:t>Time series data is arrays of numbers indexed by time.</a:t>
            </a:r>
          </a:p>
          <a:p>
            <a:pPr marL="285744" indent="-285744">
              <a:spcBef>
                <a:spcPct val="20000"/>
              </a:spcBef>
              <a:buClr>
                <a:srgbClr val="F27300"/>
              </a:buClr>
              <a:buFont typeface="Wingdings" pitchFamily="2" charset="2"/>
              <a:buChar char="§"/>
              <a:defRPr/>
            </a:pPr>
            <a:r>
              <a:rPr lang="en-US" altLang="ko-KR" sz="1600" dirty="0">
                <a:latin typeface="Ebrima" pitchFamily="2" charset="0"/>
                <a:ea typeface="Ebrima" pitchFamily="2" charset="0"/>
                <a:cs typeface="Ebrima" pitchFamily="2" charset="0"/>
              </a:rPr>
              <a:t>In some fields these time series are called profiles, curves, or traces.</a:t>
            </a:r>
          </a:p>
        </p:txBody>
      </p:sp>
    </p:spTree>
    <p:extLst>
      <p:ext uri="{BB962C8B-B14F-4D97-AF65-F5344CB8AC3E}">
        <p14:creationId xmlns:p14="http://schemas.microsoft.com/office/powerpoint/2010/main" val="23649550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7461" y="8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solidFill>
                  <a:srgbClr val="0070C0"/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>
                <a:ea typeface="Ebrima" pitchFamily="2" charset="0"/>
              </a:rPr>
              <a:t>Visibility: Zabbix Distributed Monitoring</a:t>
            </a:r>
            <a:endParaRPr lang="ko-KR" altLang="en-US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7D1061C9-B2FD-46F1-9EA7-1632E190CBC7}"/>
              </a:ext>
            </a:extLst>
          </p:cNvPr>
          <p:cNvGrpSpPr/>
          <p:nvPr/>
        </p:nvGrpSpPr>
        <p:grpSpPr>
          <a:xfrm>
            <a:off x="2648544" y="928670"/>
            <a:ext cx="5781108" cy="5044558"/>
            <a:chOff x="2184877" y="874935"/>
            <a:chExt cx="6708442" cy="5853743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28B8D35B-98FF-4C98-9903-CF5B9123255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11544" y="3731069"/>
              <a:ext cx="4381775" cy="2997609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79D9ADE-9013-4834-8B2B-E3A42B060F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10710"/>
            <a:stretch/>
          </p:blipFill>
          <p:spPr>
            <a:xfrm>
              <a:off x="4640360" y="874935"/>
              <a:ext cx="4252959" cy="2678462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48F16842-1DC9-41FA-BD69-75EE2134F77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84877" y="6116725"/>
              <a:ext cx="1905000" cy="495300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12AC5258-7A74-45F2-A6AA-B1CE275923E8}"/>
              </a:ext>
            </a:extLst>
          </p:cNvPr>
          <p:cNvSpPr txBox="1"/>
          <p:nvPr/>
        </p:nvSpPr>
        <p:spPr>
          <a:xfrm>
            <a:off x="5143504" y="6108613"/>
            <a:ext cx="2730235" cy="307777"/>
          </a:xfrm>
          <a:prstGeom prst="rect">
            <a:avLst/>
          </a:prstGeom>
          <a:solidFill>
            <a:srgbClr val="F27300"/>
          </a:solidFill>
          <a:effectLst>
            <a:outerShdw blurRad="1016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 err="1">
                <a:solidFill>
                  <a:schemeClr val="bg1"/>
                </a:solidFill>
                <a:latin typeface="Ebrima" pitchFamily="2" charset="0"/>
                <a:ea typeface="Ebrima" pitchFamily="2" charset="0"/>
                <a:cs typeface="Ebrima" pitchFamily="2" charset="0"/>
              </a:rPr>
              <a:t>Zabbix</a:t>
            </a:r>
            <a:r>
              <a:rPr lang="en-US" altLang="ko-KR" sz="1400" b="1" dirty="0">
                <a:solidFill>
                  <a:schemeClr val="bg1"/>
                </a:solidFill>
                <a:latin typeface="Ebrima" pitchFamily="2" charset="0"/>
                <a:ea typeface="Ebrima" pitchFamily="2" charset="0"/>
                <a:cs typeface="Ebrima" pitchFamily="2" charset="0"/>
              </a:rPr>
              <a:t> Server Agent structure</a:t>
            </a:r>
            <a:endParaRPr lang="ko-KR" altLang="en-US" sz="1400" b="1" dirty="0">
              <a:solidFill>
                <a:schemeClr val="bg1"/>
              </a:solidFill>
              <a:latin typeface="Ebrima" pitchFamily="2" charset="0"/>
              <a:ea typeface="Ebrima" pitchFamily="2" charset="0"/>
              <a:cs typeface="Ebrima" pitchFamily="2" charset="0"/>
            </a:endParaRPr>
          </a:p>
        </p:txBody>
      </p:sp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4604B036-0992-4610-A0A8-CB2B92BE1EBF}"/>
              </a:ext>
            </a:extLst>
          </p:cNvPr>
          <p:cNvSpPr txBox="1">
            <a:spLocks/>
          </p:cNvSpPr>
          <p:nvPr/>
        </p:nvSpPr>
        <p:spPr>
          <a:xfrm>
            <a:off x="408632" y="1250829"/>
            <a:ext cx="4020492" cy="41434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44" indent="-285744" algn="l">
              <a:lnSpc>
                <a:spcPct val="100000"/>
              </a:lnSpc>
              <a:spcBef>
                <a:spcPct val="20000"/>
              </a:spcBef>
              <a:buClr>
                <a:srgbClr val="F27300"/>
              </a:buClr>
              <a:buFont typeface="Wingdings" pitchFamily="2" charset="2"/>
              <a:buChar char="§"/>
              <a:defRPr/>
            </a:pPr>
            <a:r>
              <a:rPr lang="en" altLang="ko-KR" sz="1600" dirty="0">
                <a:latin typeface="Ebrima" pitchFamily="2" charset="0"/>
                <a:ea typeface="Ebrima" pitchFamily="2" charset="0"/>
                <a:cs typeface="Ebrima" pitchFamily="2" charset="0"/>
              </a:rPr>
              <a:t>Adopts a flexible notification mechanism</a:t>
            </a:r>
          </a:p>
          <a:p>
            <a:pPr algn="l">
              <a:lnSpc>
                <a:spcPct val="100000"/>
              </a:lnSpc>
              <a:spcBef>
                <a:spcPct val="20000"/>
              </a:spcBef>
              <a:buClr>
                <a:srgbClr val="F27300"/>
              </a:buClr>
              <a:defRPr/>
            </a:pPr>
            <a:endParaRPr lang="en" altLang="ko-KR" sz="1600" dirty="0">
              <a:latin typeface="Ebrima" pitchFamily="2" charset="0"/>
              <a:ea typeface="Ebrima" pitchFamily="2" charset="0"/>
              <a:cs typeface="Ebrima" pitchFamily="2" charset="0"/>
            </a:endParaRPr>
          </a:p>
          <a:p>
            <a:pPr marL="285744" indent="-285744" algn="l">
              <a:lnSpc>
                <a:spcPct val="100000"/>
              </a:lnSpc>
              <a:spcBef>
                <a:spcPct val="20000"/>
              </a:spcBef>
              <a:buClr>
                <a:srgbClr val="F27300"/>
              </a:buClr>
              <a:buFont typeface="Wingdings" pitchFamily="2" charset="2"/>
              <a:buChar char="§"/>
              <a:defRPr/>
            </a:pPr>
            <a:r>
              <a:rPr lang="en" altLang="ko-KR" sz="1600" dirty="0">
                <a:latin typeface="Ebrima" pitchFamily="2" charset="0"/>
                <a:ea typeface="Ebrima" pitchFamily="2" charset="0"/>
                <a:cs typeface="Ebrima" pitchFamily="2" charset="0"/>
              </a:rPr>
              <a:t>User can configure &amp; watch graph easily via Web GUI</a:t>
            </a:r>
          </a:p>
          <a:p>
            <a:pPr marL="285744" indent="-285744" algn="l">
              <a:lnSpc>
                <a:spcPct val="100000"/>
              </a:lnSpc>
              <a:spcBef>
                <a:spcPct val="20000"/>
              </a:spcBef>
              <a:buClr>
                <a:srgbClr val="F27300"/>
              </a:buClr>
              <a:buFont typeface="Wingdings" pitchFamily="2" charset="2"/>
              <a:buChar char="§"/>
              <a:defRPr/>
            </a:pPr>
            <a:endParaRPr lang="en" altLang="ko-KR" sz="1600" dirty="0">
              <a:latin typeface="Ebrima" pitchFamily="2" charset="0"/>
              <a:ea typeface="Ebrima" pitchFamily="2" charset="0"/>
              <a:cs typeface="Ebrima" pitchFamily="2" charset="0"/>
            </a:endParaRPr>
          </a:p>
          <a:p>
            <a:pPr marL="285744" indent="-285744" algn="l">
              <a:lnSpc>
                <a:spcPct val="100000"/>
              </a:lnSpc>
              <a:spcBef>
                <a:spcPct val="20000"/>
              </a:spcBef>
              <a:buClr>
                <a:srgbClr val="F27300"/>
              </a:buClr>
              <a:defRPr/>
            </a:pPr>
            <a:endParaRPr lang="en" altLang="ko-KR" sz="1600" dirty="0">
              <a:latin typeface="Ebrima" pitchFamily="2" charset="0"/>
              <a:ea typeface="Ebrima" pitchFamily="2" charset="0"/>
              <a:cs typeface="Ebrima" pitchFamily="2" charset="0"/>
            </a:endParaRPr>
          </a:p>
          <a:p>
            <a:pPr marL="285744" indent="-285744" algn="l">
              <a:lnSpc>
                <a:spcPct val="100000"/>
              </a:lnSpc>
              <a:spcBef>
                <a:spcPct val="20000"/>
              </a:spcBef>
              <a:buClr>
                <a:srgbClr val="F27300"/>
              </a:buClr>
              <a:buFont typeface="Wingdings" pitchFamily="2" charset="2"/>
              <a:buChar char="§"/>
              <a:defRPr/>
            </a:pPr>
            <a:endParaRPr lang="en" altLang="ko-KR" sz="1600" dirty="0">
              <a:latin typeface="Ebrima" pitchFamily="2" charset="0"/>
              <a:ea typeface="Ebrima" pitchFamily="2" charset="0"/>
              <a:cs typeface="Ebrima" pitchFamily="2" charset="0"/>
            </a:endParaRPr>
          </a:p>
          <a:p>
            <a:pPr marL="285744" indent="-285744" algn="l">
              <a:lnSpc>
                <a:spcPct val="100000"/>
              </a:lnSpc>
              <a:spcBef>
                <a:spcPct val="20000"/>
              </a:spcBef>
              <a:buClr>
                <a:srgbClr val="F27300"/>
              </a:buClr>
              <a:buFont typeface="Wingdings" pitchFamily="2" charset="2"/>
              <a:buChar char="§"/>
              <a:defRPr/>
            </a:pPr>
            <a:r>
              <a:rPr lang="en-US" altLang="ko-KR" sz="1600" dirty="0">
                <a:latin typeface="Ebrima" pitchFamily="2" charset="0"/>
                <a:ea typeface="Ebrima" pitchFamily="2" charset="0"/>
                <a:cs typeface="Ebrima" pitchFamily="2" charset="0"/>
              </a:rPr>
              <a:t>Consists of structured server and client</a:t>
            </a:r>
          </a:p>
          <a:p>
            <a:pPr marL="800100" lvl="1" indent="-342900" algn="l">
              <a:lnSpc>
                <a:spcPct val="100000"/>
              </a:lnSpc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Ebrima" pitchFamily="2" charset="0"/>
                <a:ea typeface="Ebrima" pitchFamily="2" charset="0"/>
                <a:cs typeface="Ebrima" pitchFamily="2" charset="0"/>
              </a:rPr>
              <a:t>Client collects the monitoring data and send it to the Zabbix server</a:t>
            </a:r>
          </a:p>
          <a:p>
            <a:pPr marL="800100" lvl="1" indent="-342900" algn="l">
              <a:lnSpc>
                <a:spcPct val="100000"/>
              </a:lnSpc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Ebrima" pitchFamily="2" charset="0"/>
                <a:ea typeface="Ebrima" pitchFamily="2" charset="0"/>
                <a:cs typeface="Ebrima" pitchFamily="2" charset="0"/>
              </a:rPr>
              <a:t>Server visualizes the data that is collected by the Zabbix Agent</a:t>
            </a:r>
            <a:endParaRPr lang="ko-KR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Ebrima" pitchFamily="2" charset="0"/>
              <a:ea typeface="Ebrima" pitchFamily="2" charset="0"/>
              <a:cs typeface="Ebrim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90677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5325</TotalTime>
  <Words>1845</Words>
  <Application>Microsoft Office PowerPoint</Application>
  <PresentationFormat>화면 슬라이드 쇼(4:3)</PresentationFormat>
  <Paragraphs>353</Paragraphs>
  <Slides>41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41</vt:i4>
      </vt:variant>
    </vt:vector>
  </HeadingPairs>
  <TitlesOfParts>
    <vt:vector size="54" baseType="lpstr">
      <vt:lpstr>맑은 고딕</vt:lpstr>
      <vt:lpstr>맑은 고딕 (본문)</vt:lpstr>
      <vt:lpstr>Arial</vt:lpstr>
      <vt:lpstr>Calibri</vt:lpstr>
      <vt:lpstr>Calibri Light</vt:lpstr>
      <vt:lpstr>Cambria Math</vt:lpstr>
      <vt:lpstr>Comic Sans MS</vt:lpstr>
      <vt:lpstr>Ebrima</vt:lpstr>
      <vt:lpstr>Times New Roman</vt:lpstr>
      <vt:lpstr>Trebuchet MS</vt:lpstr>
      <vt:lpstr>Wingdings</vt:lpstr>
      <vt:lpstr>Wingdings 3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SmartX Automation Framework</vt:lpstr>
      <vt:lpstr>PowerPoint 프레젠테이션</vt:lpstr>
      <vt:lpstr>PowerPoint 프레젠테이션</vt:lpstr>
      <vt:lpstr>PowerPoint 프레젠테이션</vt:lpstr>
      <vt:lpstr>PowerPoint 프레젠테이션</vt:lpstr>
      <vt:lpstr>Ubuntu boot procedure</vt:lpstr>
      <vt:lpstr>Remote OS installation on machines</vt:lpstr>
      <vt:lpstr>Provisioning: Ubuntu MAAS (Metal as a Service)</vt:lpstr>
      <vt:lpstr>MAAS: OS Automated Installation</vt:lpstr>
      <vt:lpstr>MAAS:  Remote OS installation process</vt:lpstr>
      <vt:lpstr>PowerPoint 프레젠테이션</vt:lpstr>
      <vt:lpstr>NAME: NUC5i5MYHE (NUC PC) CPU: i5-5300U @2.30GHz CORE: 4 Memory: 16GB DDR3  HDD: 94GB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 주성</dc:creator>
  <cp:lastModifiedBy>Yoon Geumseong</cp:lastModifiedBy>
  <cp:revision>133</cp:revision>
  <dcterms:created xsi:type="dcterms:W3CDTF">2018-10-02T10:07:38Z</dcterms:created>
  <dcterms:modified xsi:type="dcterms:W3CDTF">2019-03-28T13:26:45Z</dcterms:modified>
</cp:coreProperties>
</file>